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275"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295" r:id="rId23"/>
    <p:sldId id="296" r:id="rId24"/>
    <p:sldId id="277" r:id="rId25"/>
    <p:sldId id="278" r:id="rId26"/>
    <p:sldId id="279" r:id="rId27"/>
    <p:sldId id="280" r:id="rId28"/>
    <p:sldId id="281" r:id="rId29"/>
    <p:sldId id="282" r:id="rId30"/>
    <p:sldId id="283" r:id="rId31"/>
    <p:sldId id="284" r:id="rId32"/>
    <p:sldId id="286" r:id="rId33"/>
    <p:sldId id="285" r:id="rId34"/>
    <p:sldId id="287" r:id="rId35"/>
    <p:sldId id="288" r:id="rId36"/>
    <p:sldId id="289" r:id="rId37"/>
    <p:sldId id="290" r:id="rId38"/>
    <p:sldId id="291" r:id="rId39"/>
    <p:sldId id="292" r:id="rId40"/>
    <p:sldId id="293" r:id="rId41"/>
    <p:sldId id="294"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656" y="-2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A2129C-7E10-426A-B8C8-482820D51393}" type="datetimeFigureOut">
              <a:rPr lang="en-US" smtClean="0"/>
              <a:t>8/26/2015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35E1A8-3C26-44B5-9CC0-2137933D6234}" type="slidenum">
              <a:rPr lang="en-US" smtClean="0"/>
              <a:t>‹#›</a:t>
            </a:fld>
            <a:endParaRPr lang="en-US"/>
          </a:p>
        </p:txBody>
      </p:sp>
    </p:spTree>
    <p:extLst>
      <p:ext uri="{BB962C8B-B14F-4D97-AF65-F5344CB8AC3E}">
        <p14:creationId xmlns:p14="http://schemas.microsoft.com/office/powerpoint/2010/main" val="2230674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5E1A8-3C26-44B5-9CC0-2137933D6234}" type="slidenum">
              <a:rPr lang="en-US" smtClean="0"/>
              <a:t>3</a:t>
            </a:fld>
            <a:endParaRPr lang="en-US"/>
          </a:p>
        </p:txBody>
      </p:sp>
    </p:spTree>
    <p:extLst>
      <p:ext uri="{BB962C8B-B14F-4D97-AF65-F5344CB8AC3E}">
        <p14:creationId xmlns:p14="http://schemas.microsoft.com/office/powerpoint/2010/main" val="1576637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 economy- economic decisions based on custom, tradition or ritual</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B35E1A8-3C26-44B5-9CC0-2137933D6234}" type="slidenum">
              <a:rPr lang="en-US" smtClean="0"/>
              <a:t>14</a:t>
            </a:fld>
            <a:endParaRPr lang="en-US"/>
          </a:p>
        </p:txBody>
      </p:sp>
    </p:spTree>
    <p:extLst>
      <p:ext uri="{BB962C8B-B14F-4D97-AF65-F5344CB8AC3E}">
        <p14:creationId xmlns:p14="http://schemas.microsoft.com/office/powerpoint/2010/main" val="2067811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modern-day countries with significant territory within the Fertile Crescent are Iraq, Kuwait, Syria, Lebanon, Jordan, Israel, Palestine, Cyprus, and Egypt, besides the southeastern fringe of Turkey and the western fringes of Iran.</a:t>
            </a:r>
            <a:endParaRPr lang="en-US" dirty="0"/>
          </a:p>
        </p:txBody>
      </p:sp>
      <p:sp>
        <p:nvSpPr>
          <p:cNvPr id="4" name="Slide Number Placeholder 3"/>
          <p:cNvSpPr>
            <a:spLocks noGrp="1"/>
          </p:cNvSpPr>
          <p:nvPr>
            <p:ph type="sldNum" sz="quarter" idx="10"/>
          </p:nvPr>
        </p:nvSpPr>
        <p:spPr/>
        <p:txBody>
          <a:bodyPr/>
          <a:lstStyle/>
          <a:p>
            <a:fld id="{6B35E1A8-3C26-44B5-9CC0-2137933D6234}" type="slidenum">
              <a:rPr lang="en-US" smtClean="0"/>
              <a:t>25</a:t>
            </a:fld>
            <a:endParaRPr lang="en-US"/>
          </a:p>
        </p:txBody>
      </p:sp>
    </p:spTree>
    <p:extLst>
      <p:ext uri="{BB962C8B-B14F-4D97-AF65-F5344CB8AC3E}">
        <p14:creationId xmlns:p14="http://schemas.microsoft.com/office/powerpoint/2010/main" val="65084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Sumer</a:t>
            </a:r>
            <a:r>
              <a:rPr lang="en-US" baseline="0" dirty="0" smtClean="0"/>
              <a:t> there was 7 city states </a:t>
            </a:r>
            <a:endParaRPr lang="en-US" dirty="0"/>
          </a:p>
        </p:txBody>
      </p:sp>
      <p:sp>
        <p:nvSpPr>
          <p:cNvPr id="4" name="Slide Number Placeholder 3"/>
          <p:cNvSpPr>
            <a:spLocks noGrp="1"/>
          </p:cNvSpPr>
          <p:nvPr>
            <p:ph type="sldNum" sz="quarter" idx="10"/>
          </p:nvPr>
        </p:nvSpPr>
        <p:spPr/>
        <p:txBody>
          <a:bodyPr/>
          <a:lstStyle/>
          <a:p>
            <a:fld id="{6B35E1A8-3C26-44B5-9CC0-2137933D6234}" type="slidenum">
              <a:rPr lang="en-US" smtClean="0"/>
              <a:t>28</a:t>
            </a:fld>
            <a:endParaRPr lang="en-US"/>
          </a:p>
        </p:txBody>
      </p:sp>
    </p:spTree>
    <p:extLst>
      <p:ext uri="{BB962C8B-B14F-4D97-AF65-F5344CB8AC3E}">
        <p14:creationId xmlns:p14="http://schemas.microsoft.com/office/powerpoint/2010/main" val="2794442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Sumerians developed</a:t>
            </a:r>
            <a:r>
              <a:rPr lang="en-US" baseline="0" dirty="0" smtClean="0"/>
              <a:t> math system, invented the wheel, plow and learned how to use bronze </a:t>
            </a:r>
            <a:endParaRPr lang="en-US" dirty="0"/>
          </a:p>
        </p:txBody>
      </p:sp>
      <p:sp>
        <p:nvSpPr>
          <p:cNvPr id="4" name="Slide Number Placeholder 3"/>
          <p:cNvSpPr>
            <a:spLocks noGrp="1"/>
          </p:cNvSpPr>
          <p:nvPr>
            <p:ph type="sldNum" sz="quarter" idx="10"/>
          </p:nvPr>
        </p:nvSpPr>
        <p:spPr/>
        <p:txBody>
          <a:bodyPr/>
          <a:lstStyle/>
          <a:p>
            <a:fld id="{6B35E1A8-3C26-44B5-9CC0-2137933D6234}" type="slidenum">
              <a:rPr lang="en-US" smtClean="0"/>
              <a:t>29</a:t>
            </a:fld>
            <a:endParaRPr lang="en-US"/>
          </a:p>
        </p:txBody>
      </p:sp>
    </p:spTree>
    <p:extLst>
      <p:ext uri="{BB962C8B-B14F-4D97-AF65-F5344CB8AC3E}">
        <p14:creationId xmlns:p14="http://schemas.microsoft.com/office/powerpoint/2010/main" val="4012365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D9188D28-30BB-442E-99A8-C1FD9AA1D5E4}" type="datetimeFigureOut">
              <a:rPr lang="en-US" smtClean="0"/>
              <a:t>8/26/2015</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3776D96F-7950-416A-87E3-B29934A1BD30}"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88D28-30BB-442E-99A8-C1FD9AA1D5E4}" type="datetimeFigureOut">
              <a:rPr lang="en-US" smtClean="0"/>
              <a:t>8/26/2015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6D96F-7950-416A-87E3-B29934A1BD3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188D28-30BB-442E-99A8-C1FD9AA1D5E4}" type="datetimeFigureOut">
              <a:rPr lang="en-US" smtClean="0"/>
              <a:t>8/26/2015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6D96F-7950-416A-87E3-B29934A1BD3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188D28-30BB-442E-99A8-C1FD9AA1D5E4}" type="datetimeFigureOut">
              <a:rPr lang="en-US" smtClean="0"/>
              <a:t>8/26/2015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6D96F-7950-416A-87E3-B29934A1BD3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188D28-30BB-442E-99A8-C1FD9AA1D5E4}" type="datetimeFigureOut">
              <a:rPr lang="en-US" smtClean="0"/>
              <a:t>8/26/2015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6D96F-7950-416A-87E3-B29934A1BD3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D9188D28-30BB-442E-99A8-C1FD9AA1D5E4}" type="datetimeFigureOut">
              <a:rPr lang="en-US" smtClean="0"/>
              <a:t>8/26/2015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6D96F-7950-416A-87E3-B29934A1BD30}"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188D28-30BB-442E-99A8-C1FD9AA1D5E4}" type="datetimeFigureOut">
              <a:rPr lang="en-US" smtClean="0"/>
              <a:t>8/26/2015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6D96F-7950-416A-87E3-B29934A1BD3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188D28-30BB-442E-99A8-C1FD9AA1D5E4}" type="datetimeFigureOut">
              <a:rPr lang="en-US" smtClean="0"/>
              <a:t>8/26/2015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6D96F-7950-416A-87E3-B29934A1BD3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88D28-30BB-442E-99A8-C1FD9AA1D5E4}" type="datetimeFigureOut">
              <a:rPr lang="en-US" smtClean="0"/>
              <a:t>8/26/2015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6D96F-7950-416A-87E3-B29934A1BD3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D9188D28-30BB-442E-99A8-C1FD9AA1D5E4}" type="datetimeFigureOut">
              <a:rPr lang="en-US" smtClean="0"/>
              <a:t>8/26/2015</a:t>
            </a:fld>
            <a:endParaRPr lang="en-US"/>
          </a:p>
        </p:txBody>
      </p:sp>
      <p:sp>
        <p:nvSpPr>
          <p:cNvPr id="7" name="Slide Number Placeholder 6"/>
          <p:cNvSpPr>
            <a:spLocks noGrp="1"/>
          </p:cNvSpPr>
          <p:nvPr>
            <p:ph type="sldNum" sz="quarter" idx="12"/>
          </p:nvPr>
        </p:nvSpPr>
        <p:spPr/>
        <p:txBody>
          <a:bodyPr/>
          <a:lstStyle/>
          <a:p>
            <a:fld id="{3776D96F-7950-416A-87E3-B29934A1BD30}"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188D28-30BB-442E-99A8-C1FD9AA1D5E4}" type="datetimeFigureOut">
              <a:rPr lang="en-US" smtClean="0"/>
              <a:t>8/26/2015</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3776D96F-7950-416A-87E3-B29934A1BD3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D9188D28-30BB-442E-99A8-C1FD9AA1D5E4}" type="datetimeFigureOut">
              <a:rPr lang="en-US" smtClean="0"/>
              <a:t>8/26/2015</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3776D96F-7950-416A-87E3-B29934A1BD3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u-n84sDBEB4"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hyperlink" Target="https://www.youtube.com/watch?v=eXvM_0rFO-w"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bhzQFIZuNFY"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dirty="0" smtClean="0"/>
              <a:t>LEQ: Why are humans civilized?</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762687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Changes (continued)</a:t>
            </a:r>
            <a:endParaRPr lang="en-US" dirty="0"/>
          </a:p>
        </p:txBody>
      </p:sp>
      <p:sp>
        <p:nvSpPr>
          <p:cNvPr id="3" name="Content Placeholder 2"/>
          <p:cNvSpPr>
            <a:spLocks noGrp="1"/>
          </p:cNvSpPr>
          <p:nvPr>
            <p:ph sz="quarter" idx="13"/>
          </p:nvPr>
        </p:nvSpPr>
        <p:spPr/>
        <p:txBody>
          <a:bodyPr/>
          <a:lstStyle/>
          <a:p>
            <a:r>
              <a:rPr lang="en-US" dirty="0" smtClean="0"/>
              <a:t>Disease spread </a:t>
            </a:r>
          </a:p>
          <a:p>
            <a:endParaRPr lang="en-US" dirty="0"/>
          </a:p>
          <a:p>
            <a:r>
              <a:rPr lang="en-US" dirty="0" smtClean="0"/>
              <a:t>Crop failures led to famine</a:t>
            </a:r>
          </a:p>
          <a:p>
            <a:endParaRPr lang="en-US" dirty="0"/>
          </a:p>
          <a:p>
            <a:r>
              <a:rPr lang="en-US" dirty="0" smtClean="0"/>
              <a:t>War </a:t>
            </a:r>
            <a:endParaRPr lang="en-US" dirty="0"/>
          </a:p>
        </p:txBody>
      </p:sp>
      <p:pic>
        <p:nvPicPr>
          <p:cNvPr id="7170"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648200" y="2438400"/>
            <a:ext cx="4495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49515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Changes (continued)</a:t>
            </a:r>
            <a:endParaRPr lang="en-US" dirty="0"/>
          </a:p>
        </p:txBody>
      </p:sp>
      <p:sp>
        <p:nvSpPr>
          <p:cNvPr id="3" name="Content Placeholder 2"/>
          <p:cNvSpPr>
            <a:spLocks noGrp="1"/>
          </p:cNvSpPr>
          <p:nvPr>
            <p:ph sz="quarter" idx="13"/>
          </p:nvPr>
        </p:nvSpPr>
        <p:spPr/>
        <p:txBody>
          <a:bodyPr/>
          <a:lstStyle/>
          <a:p>
            <a:r>
              <a:rPr lang="en-US" dirty="0" smtClean="0"/>
              <a:t>Bronze Age </a:t>
            </a:r>
          </a:p>
          <a:p>
            <a:pPr lvl="1"/>
            <a:r>
              <a:rPr lang="en-US" dirty="0" smtClean="0"/>
              <a:t>Starting to use metal for tool </a:t>
            </a:r>
            <a:endParaRPr lang="en-US" dirty="0"/>
          </a:p>
        </p:txBody>
      </p:sp>
      <p:pic>
        <p:nvPicPr>
          <p:cNvPr id="409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429436" y="2438400"/>
            <a:ext cx="4698522" cy="3679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78170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457200"/>
            <a:ext cx="7024744" cy="1143000"/>
          </a:xfrm>
        </p:spPr>
        <p:txBody>
          <a:bodyPr>
            <a:normAutofit/>
          </a:bodyPr>
          <a:lstStyle/>
          <a:p>
            <a:pPr algn="ctr"/>
            <a:r>
              <a:rPr lang="en-US" dirty="0" smtClean="0"/>
              <a:t>Now Let’s Review </a:t>
            </a:r>
            <a:endParaRPr lang="en-US" dirty="0"/>
          </a:p>
        </p:txBody>
      </p:sp>
      <p:sp>
        <p:nvSpPr>
          <p:cNvPr id="3" name="Content Placeholder 2"/>
          <p:cNvSpPr>
            <a:spLocks noGrp="1"/>
          </p:cNvSpPr>
          <p:nvPr>
            <p:ph sz="quarter" idx="13"/>
          </p:nvPr>
        </p:nvSpPr>
        <p:spPr/>
        <p:txBody>
          <a:bodyPr/>
          <a:lstStyle/>
          <a:p>
            <a:endParaRPr lang="en-US"/>
          </a:p>
        </p:txBody>
      </p:sp>
      <p:sp>
        <p:nvSpPr>
          <p:cNvPr id="4" name="Content Placeholder 3"/>
          <p:cNvSpPr>
            <a:spLocks noGrp="1"/>
          </p:cNvSpPr>
          <p:nvPr>
            <p:ph sz="quarter" idx="14"/>
          </p:nvPr>
        </p:nvSpPr>
        <p:spPr/>
        <p:txBody>
          <a:bodyPr/>
          <a:lstStyle/>
          <a:p>
            <a:endParaRPr lang="en-US"/>
          </a:p>
        </p:txBody>
      </p:sp>
      <p:pic>
        <p:nvPicPr>
          <p:cNvPr id="8194" name="Picture 2" descr="C:\Users\Sara\AppData\Local\Microsoft\Windows\Temporary Internet Files\Content.IE5\X3EJLDCJ\7282614858_d4a368f942_z[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9906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3000" y="1612612"/>
            <a:ext cx="2209800" cy="584775"/>
          </a:xfrm>
          <a:prstGeom prst="rect">
            <a:avLst/>
          </a:prstGeom>
          <a:noFill/>
        </p:spPr>
        <p:txBody>
          <a:bodyPr wrap="square" rtlCol="0">
            <a:spAutoFit/>
          </a:bodyPr>
          <a:lstStyle/>
          <a:p>
            <a:r>
              <a:rPr lang="en-US" sz="3200" dirty="0" smtClean="0"/>
              <a:t>Paleolithic</a:t>
            </a:r>
            <a:endParaRPr lang="en-US" sz="3200" dirty="0"/>
          </a:p>
        </p:txBody>
      </p:sp>
      <p:sp>
        <p:nvSpPr>
          <p:cNvPr id="6" name="TextBox 5"/>
          <p:cNvSpPr txBox="1"/>
          <p:nvPr/>
        </p:nvSpPr>
        <p:spPr>
          <a:xfrm>
            <a:off x="5410200" y="1674167"/>
            <a:ext cx="1981200" cy="523220"/>
          </a:xfrm>
          <a:prstGeom prst="rect">
            <a:avLst/>
          </a:prstGeom>
          <a:noFill/>
        </p:spPr>
        <p:txBody>
          <a:bodyPr wrap="square" rtlCol="0">
            <a:spAutoFit/>
          </a:bodyPr>
          <a:lstStyle/>
          <a:p>
            <a:r>
              <a:rPr lang="en-US" sz="2800" dirty="0" smtClean="0"/>
              <a:t>Neolithic</a:t>
            </a:r>
            <a:r>
              <a:rPr lang="en-US" dirty="0" smtClean="0"/>
              <a:t> </a:t>
            </a:r>
            <a:endParaRPr lang="en-US" dirty="0"/>
          </a:p>
        </p:txBody>
      </p:sp>
    </p:spTree>
    <p:extLst>
      <p:ext uri="{BB962C8B-B14F-4D97-AF65-F5344CB8AC3E}">
        <p14:creationId xmlns:p14="http://schemas.microsoft.com/office/powerpoint/2010/main" val="4559985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Foundations of Civilization </a:t>
            </a:r>
            <a:endParaRPr lang="en-US" dirty="0"/>
          </a:p>
        </p:txBody>
      </p:sp>
      <p:sp>
        <p:nvSpPr>
          <p:cNvPr id="3" name="Content Placeholder 2"/>
          <p:cNvSpPr>
            <a:spLocks noGrp="1"/>
          </p:cNvSpPr>
          <p:nvPr>
            <p:ph sz="quarter" idx="13"/>
          </p:nvPr>
        </p:nvSpPr>
        <p:spPr/>
        <p:txBody>
          <a:bodyPr/>
          <a:lstStyle/>
          <a:p>
            <a:endParaRPr lang="en-US"/>
          </a:p>
        </p:txBody>
      </p:sp>
      <p:sp>
        <p:nvSpPr>
          <p:cNvPr id="4" name="Content Placeholder 3"/>
          <p:cNvSpPr>
            <a:spLocks noGrp="1"/>
          </p:cNvSpPr>
          <p:nvPr>
            <p:ph sz="quarter" idx="14"/>
          </p:nvPr>
        </p:nvSpPr>
        <p:spPr/>
        <p:txBody>
          <a:bodyPr/>
          <a:lstStyle/>
          <a:p>
            <a:endParaRPr lang="en-US"/>
          </a:p>
        </p:txBody>
      </p:sp>
    </p:spTree>
    <p:extLst>
      <p:ext uri="{BB962C8B-B14F-4D97-AF65-F5344CB8AC3E}">
        <p14:creationId xmlns:p14="http://schemas.microsoft.com/office/powerpoint/2010/main" val="41424802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From Villages to Cities </a:t>
            </a:r>
            <a:endParaRPr lang="en-US" dirty="0"/>
          </a:p>
        </p:txBody>
      </p:sp>
      <p:sp>
        <p:nvSpPr>
          <p:cNvPr id="3" name="Content Placeholder 2"/>
          <p:cNvSpPr>
            <a:spLocks noGrp="1"/>
          </p:cNvSpPr>
          <p:nvPr>
            <p:ph sz="quarter" idx="13"/>
          </p:nvPr>
        </p:nvSpPr>
        <p:spPr/>
        <p:txBody>
          <a:bodyPr>
            <a:normAutofit lnSpcReduction="10000"/>
          </a:bodyPr>
          <a:lstStyle/>
          <a:p>
            <a:r>
              <a:rPr lang="en-US" dirty="0" smtClean="0"/>
              <a:t>Irrigation helped produce a </a:t>
            </a:r>
            <a:r>
              <a:rPr lang="en-US" b="1" dirty="0" smtClean="0"/>
              <a:t>surplus</a:t>
            </a:r>
            <a:endParaRPr lang="en-US" dirty="0" smtClean="0"/>
          </a:p>
          <a:p>
            <a:endParaRPr lang="en-US" dirty="0"/>
          </a:p>
          <a:p>
            <a:r>
              <a:rPr lang="en-US" dirty="0" smtClean="0"/>
              <a:t>Surplus helped create a division of labor </a:t>
            </a:r>
            <a:r>
              <a:rPr lang="en-US" dirty="0"/>
              <a:t>&amp;</a:t>
            </a:r>
            <a:r>
              <a:rPr lang="en-US" dirty="0" smtClean="0"/>
              <a:t> </a:t>
            </a:r>
            <a:r>
              <a:rPr lang="en-US" b="1" dirty="0" smtClean="0"/>
              <a:t>traditional economy</a:t>
            </a:r>
          </a:p>
          <a:p>
            <a:endParaRPr lang="en-US" b="1" dirty="0"/>
          </a:p>
          <a:p>
            <a:r>
              <a:rPr lang="en-US" dirty="0" smtClean="0"/>
              <a:t>Trade increased</a:t>
            </a:r>
            <a:endParaRPr lang="en-US" dirty="0"/>
          </a:p>
        </p:txBody>
      </p:sp>
      <p:pic>
        <p:nvPicPr>
          <p:cNvPr id="3074"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572000" y="2514600"/>
            <a:ext cx="4322763" cy="3242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42365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First Civilizations </a:t>
            </a:r>
            <a:endParaRPr lang="en-US" dirty="0"/>
          </a:p>
        </p:txBody>
      </p:sp>
      <p:sp>
        <p:nvSpPr>
          <p:cNvPr id="3" name="Content Placeholder 2"/>
          <p:cNvSpPr>
            <a:spLocks noGrp="1"/>
          </p:cNvSpPr>
          <p:nvPr>
            <p:ph sz="quarter" idx="13"/>
          </p:nvPr>
        </p:nvSpPr>
        <p:spPr/>
        <p:txBody>
          <a:bodyPr/>
          <a:lstStyle/>
          <a:p>
            <a:r>
              <a:rPr lang="en-US" b="1" dirty="0" smtClean="0"/>
              <a:t>Civilization: </a:t>
            </a:r>
            <a:r>
              <a:rPr lang="en-US" dirty="0" smtClean="0"/>
              <a:t>complex and organized society </a:t>
            </a:r>
          </a:p>
          <a:p>
            <a:endParaRPr lang="en-US" b="1" dirty="0"/>
          </a:p>
          <a:p>
            <a:r>
              <a:rPr lang="en-US" dirty="0" smtClean="0"/>
              <a:t>Arose in fertile river valleys </a:t>
            </a:r>
            <a:endParaRPr lang="en-US" dirty="0"/>
          </a:p>
        </p:txBody>
      </p:sp>
      <p:pic>
        <p:nvPicPr>
          <p:cNvPr id="2050"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714218" y="2590800"/>
            <a:ext cx="4409729" cy="2955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14754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14"/>
          </p:nvPr>
        </p:nvSpPr>
        <p:spPr/>
        <p:txBody>
          <a:bodyPr/>
          <a:lstStyle/>
          <a:p>
            <a:endParaRPr lang="en-US"/>
          </a:p>
        </p:txBody>
      </p:sp>
      <p:pic>
        <p:nvPicPr>
          <p:cNvPr id="921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667000" y="0"/>
            <a:ext cx="14219631" cy="723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24736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Change in Civilization </a:t>
            </a:r>
            <a:endParaRPr lang="en-US" dirty="0"/>
          </a:p>
        </p:txBody>
      </p:sp>
      <p:sp>
        <p:nvSpPr>
          <p:cNvPr id="3" name="Content Placeholder 2"/>
          <p:cNvSpPr>
            <a:spLocks noGrp="1"/>
          </p:cNvSpPr>
          <p:nvPr>
            <p:ph sz="quarter" idx="13"/>
          </p:nvPr>
        </p:nvSpPr>
        <p:spPr/>
        <p:txBody>
          <a:bodyPr/>
          <a:lstStyle/>
          <a:p>
            <a:r>
              <a:rPr lang="en-US" dirty="0" smtClean="0"/>
              <a:t>Environment</a:t>
            </a:r>
          </a:p>
          <a:p>
            <a:endParaRPr lang="en-US" dirty="0"/>
          </a:p>
          <a:p>
            <a:r>
              <a:rPr lang="en-US" dirty="0" smtClean="0"/>
              <a:t>War </a:t>
            </a:r>
          </a:p>
          <a:p>
            <a:endParaRPr lang="en-US" dirty="0"/>
          </a:p>
          <a:p>
            <a:r>
              <a:rPr lang="en-US" dirty="0" smtClean="0"/>
              <a:t>Movement</a:t>
            </a:r>
          </a:p>
          <a:p>
            <a:endParaRPr lang="en-US" dirty="0"/>
          </a:p>
          <a:p>
            <a:r>
              <a:rPr lang="en-US" dirty="0" smtClean="0"/>
              <a:t>Ideas </a:t>
            </a:r>
            <a:endParaRPr lang="en-US" dirty="0"/>
          </a:p>
        </p:txBody>
      </p:sp>
      <p:pic>
        <p:nvPicPr>
          <p:cNvPr id="102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191000" y="2133600"/>
            <a:ext cx="3869531" cy="3869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187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anim calcmode="lin" valueType="num">
                                      <p:cBhvr>
                                        <p:cTn id="13"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anim calcmode="lin" valueType="num">
                                      <p:cBhvr>
                                        <p:cTn id="18"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4" end="4"/>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2000"/>
                                        <p:tgtEl>
                                          <p:spTgt spid="3">
                                            <p:txEl>
                                              <p:pRg st="6" end="6"/>
                                            </p:txEl>
                                          </p:spTgt>
                                        </p:tgtEl>
                                      </p:cBhvr>
                                    </p:animEffect>
                                    <p:anim calcmode="lin" valueType="num">
                                      <p:cBhvr>
                                        <p:cTn id="23"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24" dur="2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Change in Civilization </a:t>
            </a:r>
            <a:endParaRPr lang="en-US" dirty="0"/>
          </a:p>
        </p:txBody>
      </p:sp>
      <p:sp>
        <p:nvSpPr>
          <p:cNvPr id="3" name="Content Placeholder 2"/>
          <p:cNvSpPr>
            <a:spLocks noGrp="1"/>
          </p:cNvSpPr>
          <p:nvPr>
            <p:ph sz="quarter" idx="13"/>
          </p:nvPr>
        </p:nvSpPr>
        <p:spPr/>
        <p:txBody>
          <a:bodyPr/>
          <a:lstStyle/>
          <a:p>
            <a:r>
              <a:rPr lang="en-US" b="1" dirty="0" smtClean="0"/>
              <a:t>Cultural Diffusion: </a:t>
            </a:r>
            <a:r>
              <a:rPr lang="en-US" dirty="0" smtClean="0"/>
              <a:t>the spread of ideas, beliefs, skills, customs and technology from one culture to another </a:t>
            </a:r>
            <a:endParaRPr lang="en-US" b="1" dirty="0" smtClean="0"/>
          </a:p>
        </p:txBody>
      </p:sp>
      <p:pic>
        <p:nvPicPr>
          <p:cNvPr id="10242"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572000" y="2362200"/>
            <a:ext cx="4244353" cy="412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95722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Review </a:t>
            </a:r>
            <a:endParaRPr lang="en-US" dirty="0"/>
          </a:p>
        </p:txBody>
      </p:sp>
      <p:sp>
        <p:nvSpPr>
          <p:cNvPr id="5" name="Content Placeholder 4"/>
          <p:cNvSpPr>
            <a:spLocks noGrp="1"/>
          </p:cNvSpPr>
          <p:nvPr>
            <p:ph idx="1"/>
          </p:nvPr>
        </p:nvSpPr>
        <p:spPr/>
        <p:txBody>
          <a:bodyPr/>
          <a:lstStyle/>
          <a:p>
            <a:r>
              <a:rPr lang="en-US" dirty="0" smtClean="0"/>
              <a:t>Why did humans move from villages to cities? </a:t>
            </a:r>
          </a:p>
          <a:p>
            <a:pPr marL="68580" indent="0">
              <a:buNone/>
            </a:pPr>
            <a:endParaRPr lang="en-US" dirty="0" smtClean="0"/>
          </a:p>
          <a:p>
            <a:r>
              <a:rPr lang="en-US" dirty="0" smtClean="0"/>
              <a:t>What are the 7 characteristics of civilization?</a:t>
            </a:r>
          </a:p>
          <a:p>
            <a:endParaRPr lang="en-US" dirty="0"/>
          </a:p>
          <a:p>
            <a:r>
              <a:rPr lang="en-US" dirty="0" smtClean="0"/>
              <a:t>Where did the first civilizations arise? </a:t>
            </a:r>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5585816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Bell Ringer </a:t>
            </a:r>
            <a:endParaRPr lang="en-US" dirty="0"/>
          </a:p>
        </p:txBody>
      </p:sp>
      <p:sp>
        <p:nvSpPr>
          <p:cNvPr id="3" name="Content Placeholder 2"/>
          <p:cNvSpPr>
            <a:spLocks noGrp="1"/>
          </p:cNvSpPr>
          <p:nvPr>
            <p:ph idx="1"/>
          </p:nvPr>
        </p:nvSpPr>
        <p:spPr/>
        <p:txBody>
          <a:bodyPr/>
          <a:lstStyle/>
          <a:p>
            <a:pPr marL="68580" indent="0">
              <a:buNone/>
            </a:pPr>
            <a:r>
              <a:rPr lang="en-US" dirty="0" smtClean="0"/>
              <a:t>Explain why fire was an important technological development for humans? </a:t>
            </a:r>
          </a:p>
          <a:p>
            <a:pPr marL="68580" indent="0">
              <a:buNone/>
            </a:pPr>
            <a:endParaRPr lang="en-US" dirty="0" smtClean="0"/>
          </a:p>
          <a:p>
            <a:pPr marL="68580" indent="0">
              <a:buNone/>
            </a:pP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352800"/>
            <a:ext cx="4267200" cy="2843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54143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34636"/>
            <a:ext cx="6248400" cy="720436"/>
          </a:xfrm>
        </p:spPr>
        <p:txBody>
          <a:bodyPr>
            <a:normAutofit/>
          </a:bodyPr>
          <a:lstStyle/>
          <a:p>
            <a:pPr algn="ctr"/>
            <a:r>
              <a:rPr lang="en-US" dirty="0" smtClean="0"/>
              <a:t>Map Activity </a:t>
            </a:r>
            <a:endParaRPr lang="en-US" dirty="0"/>
          </a:p>
        </p:txBody>
      </p:sp>
      <p:pic>
        <p:nvPicPr>
          <p:cNvPr id="1126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855"/>
            <a:ext cx="9372600" cy="7072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52697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At the bottom of your notes construct your summary of todays’ lesson. </a:t>
            </a:r>
            <a:endParaRPr lang="en-US" dirty="0"/>
          </a:p>
        </p:txBody>
      </p:sp>
      <p:sp>
        <p:nvSpPr>
          <p:cNvPr id="3" name="Content Placeholder 2"/>
          <p:cNvSpPr>
            <a:spLocks noGrp="1"/>
          </p:cNvSpPr>
          <p:nvPr>
            <p:ph idx="1"/>
          </p:nvPr>
        </p:nvSpPr>
        <p:spPr/>
        <p:txBody>
          <a:bodyPr>
            <a:normAutofit lnSpcReduction="10000"/>
          </a:bodyPr>
          <a:lstStyle/>
          <a:p>
            <a:r>
              <a:rPr lang="en-US" dirty="0" smtClean="0"/>
              <a:t>What did you learn? </a:t>
            </a:r>
          </a:p>
          <a:p>
            <a:endParaRPr lang="en-US" dirty="0"/>
          </a:p>
          <a:p>
            <a:r>
              <a:rPr lang="en-US" dirty="0" smtClean="0"/>
              <a:t>What are today‘s key concepts? </a:t>
            </a:r>
          </a:p>
          <a:p>
            <a:endParaRPr lang="en-US" dirty="0"/>
          </a:p>
          <a:p>
            <a:r>
              <a:rPr lang="en-US" dirty="0" smtClean="0"/>
              <a:t>Remember, your summary just be an extensive answer to today’s lesson essential question. </a:t>
            </a:r>
          </a:p>
          <a:p>
            <a:endParaRPr lang="en-US" dirty="0"/>
          </a:p>
          <a:p>
            <a:r>
              <a:rPr lang="en-US" dirty="0" smtClean="0"/>
              <a:t>4-5 sentences </a:t>
            </a:r>
            <a:endParaRPr lang="en-US" dirty="0"/>
          </a:p>
        </p:txBody>
      </p:sp>
    </p:spTree>
    <p:extLst>
      <p:ext uri="{BB962C8B-B14F-4D97-AF65-F5344CB8AC3E}">
        <p14:creationId xmlns:p14="http://schemas.microsoft.com/office/powerpoint/2010/main" val="7295349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Bell Ringer </a:t>
            </a:r>
            <a:endParaRPr lang="en-US" dirty="0"/>
          </a:p>
        </p:txBody>
      </p:sp>
      <p:sp>
        <p:nvSpPr>
          <p:cNvPr id="3" name="Content Placeholder 2"/>
          <p:cNvSpPr>
            <a:spLocks noGrp="1"/>
          </p:cNvSpPr>
          <p:nvPr>
            <p:ph idx="1"/>
          </p:nvPr>
        </p:nvSpPr>
        <p:spPr/>
        <p:txBody>
          <a:bodyPr/>
          <a:lstStyle/>
          <a:p>
            <a:r>
              <a:rPr lang="en-US" dirty="0" smtClean="0"/>
              <a:t>Analyze one impact of the agricultural revolution.</a:t>
            </a:r>
          </a:p>
          <a:p>
            <a:endParaRPr lang="en-US" dirty="0"/>
          </a:p>
          <a:p>
            <a:r>
              <a:rPr lang="en-US" dirty="0" smtClean="0"/>
              <a:t>Remember analyze means to </a:t>
            </a:r>
            <a:r>
              <a:rPr lang="en-US" dirty="0"/>
              <a:t>examine critically, so as to bring out the essential elements or give the essence </a:t>
            </a:r>
            <a:r>
              <a:rPr lang="en-US" dirty="0" smtClean="0"/>
              <a:t>of. </a:t>
            </a:r>
            <a:endParaRPr lang="en-US" dirty="0"/>
          </a:p>
        </p:txBody>
      </p:sp>
    </p:spTree>
    <p:extLst>
      <p:ext uri="{BB962C8B-B14F-4D97-AF65-F5344CB8AC3E}">
        <p14:creationId xmlns:p14="http://schemas.microsoft.com/office/powerpoint/2010/main" val="38936542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3365" y="2708476"/>
            <a:ext cx="3313355" cy="2930324"/>
          </a:xfrm>
        </p:spPr>
        <p:txBody>
          <a:bodyPr>
            <a:normAutofit fontScale="90000"/>
          </a:bodyPr>
          <a:lstStyle/>
          <a:p>
            <a:r>
              <a:rPr lang="en-US" dirty="0" smtClean="0"/>
              <a:t>LEQ: How did Mesopotamia contribute to the advancement of civilizations?  </a:t>
            </a:r>
            <a:endParaRPr lang="en-US" dirty="0"/>
          </a:p>
        </p:txBody>
      </p:sp>
      <p:sp>
        <p:nvSpPr>
          <p:cNvPr id="3" name="Subtitle 2"/>
          <p:cNvSpPr>
            <a:spLocks noGrp="1"/>
          </p:cNvSpPr>
          <p:nvPr>
            <p:ph type="subTitle" idx="1"/>
          </p:nvPr>
        </p:nvSpPr>
        <p:spPr>
          <a:xfrm>
            <a:off x="4733365" y="4421080"/>
            <a:ext cx="3309803" cy="1446320"/>
          </a:xfrm>
        </p:spPr>
        <p:txBody>
          <a:bodyPr/>
          <a:lstStyle/>
          <a:p>
            <a:endParaRPr lang="en-US" dirty="0"/>
          </a:p>
        </p:txBody>
      </p:sp>
    </p:spTree>
    <p:extLst>
      <p:ext uri="{BB962C8B-B14F-4D97-AF65-F5344CB8AC3E}">
        <p14:creationId xmlns:p14="http://schemas.microsoft.com/office/powerpoint/2010/main" val="39015716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First Known Civilization: Mesopotamia </a:t>
            </a:r>
            <a:endParaRPr lang="en-US" dirty="0"/>
          </a:p>
        </p:txBody>
      </p:sp>
      <p:sp>
        <p:nvSpPr>
          <p:cNvPr id="3" name="Content Placeholder 2"/>
          <p:cNvSpPr>
            <a:spLocks noGrp="1"/>
          </p:cNvSpPr>
          <p:nvPr>
            <p:ph idx="1"/>
          </p:nvPr>
        </p:nvSpPr>
        <p:spPr/>
        <p:txBody>
          <a:bodyPr/>
          <a:lstStyle/>
          <a:p>
            <a:r>
              <a:rPr lang="en-US" dirty="0" smtClean="0"/>
              <a:t>Refer to your map from… what two rivers flow through Mesopotamia? </a:t>
            </a:r>
          </a:p>
          <a:p>
            <a:endParaRPr lang="en-US" dirty="0"/>
          </a:p>
          <a:p>
            <a:r>
              <a:rPr lang="en-US" dirty="0" smtClean="0"/>
              <a:t>Now record the names of these two rivers in the section of notes for today </a:t>
            </a:r>
            <a:endParaRPr lang="en-US" dirty="0"/>
          </a:p>
        </p:txBody>
      </p:sp>
    </p:spTree>
    <p:extLst>
      <p:ext uri="{BB962C8B-B14F-4D97-AF65-F5344CB8AC3E}">
        <p14:creationId xmlns:p14="http://schemas.microsoft.com/office/powerpoint/2010/main" val="18092705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0"/>
            <a:ext cx="7024744" cy="1219200"/>
          </a:xfrm>
        </p:spPr>
        <p:txBody>
          <a:bodyPr/>
          <a:lstStyle/>
          <a:p>
            <a:pPr algn="ctr"/>
            <a:r>
              <a:rPr lang="en-US" dirty="0" smtClean="0"/>
              <a:t>Geography </a:t>
            </a:r>
            <a:endParaRPr lang="en-US" dirty="0"/>
          </a:p>
        </p:txBody>
      </p:sp>
      <p:sp>
        <p:nvSpPr>
          <p:cNvPr id="4" name="Content Placeholder 3"/>
          <p:cNvSpPr>
            <a:spLocks noGrp="1"/>
          </p:cNvSpPr>
          <p:nvPr>
            <p:ph sz="quarter" idx="13"/>
          </p:nvPr>
        </p:nvSpPr>
        <p:spPr/>
        <p:txBody>
          <a:bodyPr/>
          <a:lstStyle/>
          <a:p>
            <a:r>
              <a:rPr lang="en-US" b="1" dirty="0" smtClean="0"/>
              <a:t>Fertile Crescent: </a:t>
            </a:r>
            <a:r>
              <a:rPr lang="en-US" dirty="0" smtClean="0"/>
              <a:t>Between Mediterranean Sea and Persian Gulf. Rich soil from silt </a:t>
            </a:r>
            <a:endParaRPr lang="en-US" b="1" dirty="0" smtClean="0"/>
          </a:p>
        </p:txBody>
      </p:sp>
      <p:pic>
        <p:nvPicPr>
          <p:cNvPr id="12290"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419601" y="1295400"/>
            <a:ext cx="4724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9933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Problems </a:t>
            </a:r>
            <a:endParaRPr lang="en-US" dirty="0"/>
          </a:p>
        </p:txBody>
      </p:sp>
      <p:sp>
        <p:nvSpPr>
          <p:cNvPr id="3" name="Content Placeholder 2"/>
          <p:cNvSpPr>
            <a:spLocks noGrp="1"/>
          </p:cNvSpPr>
          <p:nvPr>
            <p:ph sz="quarter" idx="13"/>
          </p:nvPr>
        </p:nvSpPr>
        <p:spPr/>
        <p:txBody>
          <a:bodyPr/>
          <a:lstStyle/>
          <a:p>
            <a:r>
              <a:rPr lang="en-US" dirty="0" smtClean="0"/>
              <a:t>Little rain </a:t>
            </a:r>
          </a:p>
          <a:p>
            <a:endParaRPr lang="en-US" dirty="0"/>
          </a:p>
          <a:p>
            <a:r>
              <a:rPr lang="en-US" dirty="0" smtClean="0"/>
              <a:t>Sudden floods </a:t>
            </a:r>
          </a:p>
          <a:p>
            <a:endParaRPr lang="en-US" dirty="0"/>
          </a:p>
          <a:p>
            <a:r>
              <a:rPr lang="en-US" dirty="0" smtClean="0"/>
              <a:t>Hot dry summers </a:t>
            </a:r>
            <a:endParaRPr lang="en-US" dirty="0"/>
          </a:p>
        </p:txBody>
      </p:sp>
      <p:pic>
        <p:nvPicPr>
          <p:cNvPr id="13314"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645025" y="2778301"/>
            <a:ext cx="3419475" cy="2563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61459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Solutions</a:t>
            </a:r>
            <a:endParaRPr lang="en-US" dirty="0"/>
          </a:p>
        </p:txBody>
      </p:sp>
      <p:sp>
        <p:nvSpPr>
          <p:cNvPr id="3" name="Content Placeholder 2"/>
          <p:cNvSpPr>
            <a:spLocks noGrp="1"/>
          </p:cNvSpPr>
          <p:nvPr>
            <p:ph sz="quarter" idx="13"/>
          </p:nvPr>
        </p:nvSpPr>
        <p:spPr/>
        <p:txBody>
          <a:bodyPr/>
          <a:lstStyle/>
          <a:p>
            <a:r>
              <a:rPr lang="en-US" dirty="0" smtClean="0"/>
              <a:t>Dams and dikes </a:t>
            </a:r>
          </a:p>
          <a:p>
            <a:endParaRPr lang="en-US" dirty="0"/>
          </a:p>
          <a:p>
            <a:r>
              <a:rPr lang="en-US" dirty="0" smtClean="0"/>
              <a:t>Allocate resources </a:t>
            </a:r>
          </a:p>
          <a:p>
            <a:endParaRPr lang="en-US" dirty="0"/>
          </a:p>
          <a:p>
            <a:r>
              <a:rPr lang="en-US" dirty="0" smtClean="0"/>
              <a:t>Assign jobs </a:t>
            </a:r>
            <a:endParaRPr lang="en-US" dirty="0"/>
          </a:p>
        </p:txBody>
      </p:sp>
      <p:pic>
        <p:nvPicPr>
          <p:cNvPr id="102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396461" y="2133600"/>
            <a:ext cx="4747539"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81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Sumer (region in Mesopotamia)</a:t>
            </a:r>
            <a:endParaRPr lang="en-US" dirty="0"/>
          </a:p>
        </p:txBody>
      </p:sp>
      <p:sp>
        <p:nvSpPr>
          <p:cNvPr id="3" name="Content Placeholder 2"/>
          <p:cNvSpPr>
            <a:spLocks noGrp="1"/>
          </p:cNvSpPr>
          <p:nvPr>
            <p:ph sz="quarter" idx="13"/>
          </p:nvPr>
        </p:nvSpPr>
        <p:spPr/>
        <p:txBody>
          <a:bodyPr/>
          <a:lstStyle/>
          <a:p>
            <a:r>
              <a:rPr lang="en-US" dirty="0" smtClean="0"/>
              <a:t>First civilization </a:t>
            </a:r>
          </a:p>
          <a:p>
            <a:endParaRPr lang="en-US" dirty="0"/>
          </a:p>
          <a:p>
            <a:r>
              <a:rPr lang="en-US" b="1" dirty="0" smtClean="0"/>
              <a:t>City State: </a:t>
            </a:r>
            <a:r>
              <a:rPr lang="en-US" dirty="0" smtClean="0"/>
              <a:t>political unit with own gov’t </a:t>
            </a:r>
          </a:p>
          <a:p>
            <a:endParaRPr lang="en-US" b="1" dirty="0"/>
          </a:p>
          <a:p>
            <a:r>
              <a:rPr lang="en-US" b="1" dirty="0" smtClean="0"/>
              <a:t>Ziggurat: </a:t>
            </a:r>
            <a:r>
              <a:rPr lang="en-US" dirty="0" smtClean="0"/>
              <a:t>Temple; polytheism </a:t>
            </a:r>
            <a:endParaRPr lang="en-US" b="1" dirty="0"/>
          </a:p>
        </p:txBody>
      </p:sp>
      <p:pic>
        <p:nvPicPr>
          <p:cNvPr id="2051"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687887" y="2807494"/>
            <a:ext cx="3333750"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16739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Sumer </a:t>
            </a:r>
            <a:endParaRPr lang="en-US" dirty="0"/>
          </a:p>
        </p:txBody>
      </p:sp>
      <p:sp>
        <p:nvSpPr>
          <p:cNvPr id="3" name="Content Placeholder 2"/>
          <p:cNvSpPr>
            <a:spLocks noGrp="1"/>
          </p:cNvSpPr>
          <p:nvPr>
            <p:ph sz="quarter" idx="13"/>
          </p:nvPr>
        </p:nvSpPr>
        <p:spPr/>
        <p:txBody>
          <a:bodyPr/>
          <a:lstStyle/>
          <a:p>
            <a:r>
              <a:rPr lang="en-US" dirty="0" smtClean="0"/>
              <a:t>Culture </a:t>
            </a:r>
          </a:p>
          <a:p>
            <a:pPr lvl="1"/>
            <a:r>
              <a:rPr lang="en-US" b="1" dirty="0" smtClean="0"/>
              <a:t>Cuneiform: </a:t>
            </a:r>
            <a:r>
              <a:rPr lang="en-US" dirty="0" smtClean="0"/>
              <a:t>first writing system; wedge symbols on clay </a:t>
            </a:r>
          </a:p>
          <a:p>
            <a:pPr lvl="1"/>
            <a:r>
              <a:rPr lang="en-US" b="1" i="1" dirty="0" smtClean="0"/>
              <a:t>Epic of Gilgamesh </a:t>
            </a:r>
          </a:p>
        </p:txBody>
      </p:sp>
      <p:pic>
        <p:nvPicPr>
          <p:cNvPr id="3074"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925126" y="2688312"/>
            <a:ext cx="2859272" cy="274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84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dirty="0"/>
          </a:p>
        </p:txBody>
      </p:sp>
      <p:sp>
        <p:nvSpPr>
          <p:cNvPr id="4" name="Content Placeholder 3"/>
          <p:cNvSpPr>
            <a:spLocks noGrp="1"/>
          </p:cNvSpPr>
          <p:nvPr>
            <p:ph sz="quarter" idx="14"/>
          </p:nvPr>
        </p:nvSpPr>
        <p:spPr/>
        <p:txBody>
          <a:bodyPr/>
          <a:lstStyle/>
          <a:p>
            <a:endParaRPr lang="en-US"/>
          </a:p>
        </p:txBody>
      </p:sp>
      <p:pic>
        <p:nvPicPr>
          <p:cNvPr id="1026"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63050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Accomplishments of Sumer</a:t>
            </a:r>
            <a:endParaRPr lang="en-US" dirty="0"/>
          </a:p>
        </p:txBody>
      </p:sp>
      <p:sp>
        <p:nvSpPr>
          <p:cNvPr id="3" name="Content Placeholder 2"/>
          <p:cNvSpPr>
            <a:spLocks noGrp="1"/>
          </p:cNvSpPr>
          <p:nvPr>
            <p:ph idx="1"/>
          </p:nvPr>
        </p:nvSpPr>
        <p:spPr/>
        <p:txBody>
          <a:bodyPr/>
          <a:lstStyle/>
          <a:p>
            <a:r>
              <a:rPr lang="en-US" dirty="0" smtClean="0"/>
              <a:t>During the video, record at least 2 accomplishments of the Sumerians. </a:t>
            </a:r>
          </a:p>
          <a:p>
            <a:endParaRPr lang="en-US" dirty="0"/>
          </a:p>
          <a:p>
            <a:r>
              <a:rPr lang="en-US" dirty="0">
                <a:hlinkClick r:id="rId2"/>
              </a:rPr>
              <a:t>https://</a:t>
            </a:r>
            <a:r>
              <a:rPr lang="en-US" dirty="0" smtClean="0">
                <a:hlinkClick r:id="rId2"/>
              </a:rPr>
              <a:t>www.youtube.com/watch?v=u-n84sDBEB4</a:t>
            </a:r>
            <a:r>
              <a:rPr lang="en-US" dirty="0" smtClean="0"/>
              <a:t> (2:49) </a:t>
            </a:r>
            <a:endParaRPr lang="en-US" dirty="0"/>
          </a:p>
        </p:txBody>
      </p:sp>
    </p:spTree>
    <p:extLst>
      <p:ext uri="{BB962C8B-B14F-4D97-AF65-F5344CB8AC3E}">
        <p14:creationId xmlns:p14="http://schemas.microsoft.com/office/powerpoint/2010/main" val="2316619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Empires in Mesopotamia </a:t>
            </a:r>
            <a:endParaRPr lang="en-US" dirty="0"/>
          </a:p>
        </p:txBody>
      </p:sp>
      <p:sp>
        <p:nvSpPr>
          <p:cNvPr id="4" name="Content Placeholder 3"/>
          <p:cNvSpPr>
            <a:spLocks noGrp="1"/>
          </p:cNvSpPr>
          <p:nvPr>
            <p:ph sz="quarter" idx="13"/>
          </p:nvPr>
        </p:nvSpPr>
        <p:spPr/>
        <p:txBody>
          <a:bodyPr>
            <a:normAutofit/>
          </a:bodyPr>
          <a:lstStyle/>
          <a:p>
            <a:r>
              <a:rPr lang="en-US" dirty="0" smtClean="0"/>
              <a:t>Warfare weakened Sumer’s city states </a:t>
            </a:r>
          </a:p>
          <a:p>
            <a:endParaRPr lang="en-US" dirty="0"/>
          </a:p>
          <a:p>
            <a:r>
              <a:rPr lang="en-US" dirty="0" smtClean="0"/>
              <a:t>Invading peoples conquered the region </a:t>
            </a:r>
          </a:p>
          <a:p>
            <a:endParaRPr lang="en-US" dirty="0"/>
          </a:p>
          <a:p>
            <a:pPr marL="68580" indent="0">
              <a:buNone/>
            </a:pPr>
            <a:endParaRPr lang="en-US" dirty="0"/>
          </a:p>
        </p:txBody>
      </p:sp>
      <p:pic>
        <p:nvPicPr>
          <p:cNvPr id="409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495800" y="2514600"/>
            <a:ext cx="4800600" cy="3507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76144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Now Let’s Review- tree map </a:t>
            </a:r>
            <a:endParaRPr lang="en-US" dirty="0"/>
          </a:p>
        </p:txBody>
      </p:sp>
      <p:sp>
        <p:nvSpPr>
          <p:cNvPr id="3" name="Content Placeholder 2"/>
          <p:cNvSpPr>
            <a:spLocks noGrp="1"/>
          </p:cNvSpPr>
          <p:nvPr>
            <p:ph sz="quarter" idx="13"/>
          </p:nvPr>
        </p:nvSpPr>
        <p:spPr/>
        <p:txBody>
          <a:bodyPr/>
          <a:lstStyle/>
          <a:p>
            <a:endParaRPr lang="en-US"/>
          </a:p>
        </p:txBody>
      </p:sp>
      <p:sp>
        <p:nvSpPr>
          <p:cNvPr id="4" name="Content Placeholder 3"/>
          <p:cNvSpPr>
            <a:spLocks noGrp="1"/>
          </p:cNvSpPr>
          <p:nvPr>
            <p:ph sz="quarter" idx="14"/>
          </p:nvPr>
        </p:nvSpPr>
        <p:spPr/>
        <p:txBody>
          <a:bodyPr/>
          <a:lstStyle/>
          <a:p>
            <a:endParaRPr lang="en-US"/>
          </a:p>
        </p:txBody>
      </p:sp>
    </p:spTree>
    <p:extLst>
      <p:ext uri="{BB962C8B-B14F-4D97-AF65-F5344CB8AC3E}">
        <p14:creationId xmlns:p14="http://schemas.microsoft.com/office/powerpoint/2010/main" val="9284917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Babylonian Empire </a:t>
            </a:r>
            <a:endParaRPr lang="en-US" dirty="0"/>
          </a:p>
        </p:txBody>
      </p:sp>
      <p:sp>
        <p:nvSpPr>
          <p:cNvPr id="3" name="Content Placeholder 2"/>
          <p:cNvSpPr>
            <a:spLocks noGrp="1"/>
          </p:cNvSpPr>
          <p:nvPr>
            <p:ph sz="quarter" idx="13"/>
          </p:nvPr>
        </p:nvSpPr>
        <p:spPr/>
        <p:txBody>
          <a:bodyPr/>
          <a:lstStyle/>
          <a:p>
            <a:r>
              <a:rPr lang="en-US" dirty="0" smtClean="0"/>
              <a:t>Amorites </a:t>
            </a:r>
            <a:endParaRPr lang="en-US" dirty="0"/>
          </a:p>
        </p:txBody>
      </p:sp>
      <p:pic>
        <p:nvPicPr>
          <p:cNvPr id="1433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0" y="2895600"/>
            <a:ext cx="91440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3581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Hammurabi </a:t>
            </a:r>
            <a:endParaRPr lang="en-US" dirty="0"/>
          </a:p>
        </p:txBody>
      </p:sp>
      <p:sp>
        <p:nvSpPr>
          <p:cNvPr id="3" name="Content Placeholder 2"/>
          <p:cNvSpPr>
            <a:spLocks noGrp="1"/>
          </p:cNvSpPr>
          <p:nvPr>
            <p:ph sz="quarter" idx="13"/>
          </p:nvPr>
        </p:nvSpPr>
        <p:spPr/>
        <p:txBody>
          <a:bodyPr/>
          <a:lstStyle/>
          <a:p>
            <a:r>
              <a:rPr lang="en-US" dirty="0" smtClean="0"/>
              <a:t>King of Babylon- 1792 BCE </a:t>
            </a:r>
          </a:p>
          <a:p>
            <a:endParaRPr lang="en-US" dirty="0"/>
          </a:p>
          <a:p>
            <a:r>
              <a:rPr lang="en-US" dirty="0" smtClean="0"/>
              <a:t>Created Babylonian Empire </a:t>
            </a:r>
            <a:endParaRPr lang="en-US" dirty="0"/>
          </a:p>
        </p:txBody>
      </p:sp>
      <p:pic>
        <p:nvPicPr>
          <p:cNvPr id="15362"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970541" y="2236788"/>
            <a:ext cx="4141375" cy="408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01892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Hammurabi</a:t>
            </a:r>
            <a:endParaRPr lang="en-US" dirty="0"/>
          </a:p>
        </p:txBody>
      </p:sp>
      <p:sp>
        <p:nvSpPr>
          <p:cNvPr id="3" name="Content Placeholder 2"/>
          <p:cNvSpPr>
            <a:spLocks noGrp="1"/>
          </p:cNvSpPr>
          <p:nvPr>
            <p:ph sz="quarter" idx="13"/>
          </p:nvPr>
        </p:nvSpPr>
        <p:spPr/>
        <p:txBody>
          <a:bodyPr/>
          <a:lstStyle/>
          <a:p>
            <a:r>
              <a:rPr lang="en-US" dirty="0" smtClean="0"/>
              <a:t>Accomplishments: </a:t>
            </a:r>
          </a:p>
          <a:p>
            <a:pPr lvl="1"/>
            <a:r>
              <a:rPr lang="en-US" dirty="0" smtClean="0"/>
              <a:t>Buildings </a:t>
            </a:r>
          </a:p>
          <a:p>
            <a:pPr lvl="1"/>
            <a:r>
              <a:rPr lang="en-US" dirty="0" smtClean="0"/>
              <a:t>Tax-collection </a:t>
            </a:r>
          </a:p>
          <a:p>
            <a:pPr lvl="1"/>
            <a:r>
              <a:rPr lang="en-US" dirty="0" smtClean="0"/>
              <a:t>Increased trade </a:t>
            </a:r>
          </a:p>
          <a:p>
            <a:pPr lvl="1"/>
            <a:r>
              <a:rPr lang="en-US" dirty="0" smtClean="0"/>
              <a:t>Cultural diffusion </a:t>
            </a:r>
            <a:endParaRPr lang="en-US" dirty="0"/>
          </a:p>
        </p:txBody>
      </p:sp>
      <p:pic>
        <p:nvPicPr>
          <p:cNvPr id="1638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181600" y="2286000"/>
            <a:ext cx="3743571" cy="5528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702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Hammurabi </a:t>
            </a:r>
            <a:endParaRPr lang="en-US" dirty="0"/>
          </a:p>
        </p:txBody>
      </p:sp>
      <p:sp>
        <p:nvSpPr>
          <p:cNvPr id="3" name="Content Placeholder 2"/>
          <p:cNvSpPr>
            <a:spLocks noGrp="1"/>
          </p:cNvSpPr>
          <p:nvPr>
            <p:ph sz="quarter" idx="13"/>
          </p:nvPr>
        </p:nvSpPr>
        <p:spPr/>
        <p:txBody>
          <a:bodyPr/>
          <a:lstStyle/>
          <a:p>
            <a:r>
              <a:rPr lang="en-US" b="1" dirty="0" smtClean="0"/>
              <a:t>Hammurabi’s Code: </a:t>
            </a:r>
            <a:r>
              <a:rPr lang="en-US" dirty="0" smtClean="0"/>
              <a:t>code of laws… was written down for all to see </a:t>
            </a:r>
            <a:endParaRPr lang="en-US" b="1" dirty="0"/>
          </a:p>
        </p:txBody>
      </p:sp>
      <p:pic>
        <p:nvPicPr>
          <p:cNvPr id="17410"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5060009" y="2312988"/>
            <a:ext cx="2589506" cy="349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2101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Now Let’s See It </a:t>
            </a:r>
            <a:endParaRPr lang="en-US" dirty="0"/>
          </a:p>
        </p:txBody>
      </p:sp>
      <p:sp>
        <p:nvSpPr>
          <p:cNvPr id="5" name="Content Placeholder 4"/>
          <p:cNvSpPr>
            <a:spLocks noGrp="1"/>
          </p:cNvSpPr>
          <p:nvPr>
            <p:ph idx="1"/>
          </p:nvPr>
        </p:nvSpPr>
        <p:spPr/>
        <p:txBody>
          <a:bodyPr/>
          <a:lstStyle/>
          <a:p>
            <a:r>
              <a:rPr lang="en-US" dirty="0">
                <a:hlinkClick r:id="rId2"/>
              </a:rPr>
              <a:t>https://</a:t>
            </a:r>
            <a:r>
              <a:rPr lang="en-US" dirty="0" smtClean="0">
                <a:hlinkClick r:id="rId2"/>
              </a:rPr>
              <a:t>www.youtube.com/watch?v=eXvM_0rFO-w</a:t>
            </a:r>
            <a:r>
              <a:rPr lang="en-US" dirty="0" smtClean="0"/>
              <a:t> </a:t>
            </a:r>
            <a:endParaRPr lang="en-US" dirty="0"/>
          </a:p>
        </p:txBody>
      </p:sp>
    </p:spTree>
    <p:extLst>
      <p:ext uri="{BB962C8B-B14F-4D97-AF65-F5344CB8AC3E}">
        <p14:creationId xmlns:p14="http://schemas.microsoft.com/office/powerpoint/2010/main" val="22426815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Review (tree map)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255012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Primary Source Analysis: Hammurabi’s Code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331552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Stone Age </a:t>
            </a:r>
            <a:endParaRPr lang="en-US" dirty="0"/>
          </a:p>
        </p:txBody>
      </p:sp>
      <p:sp>
        <p:nvSpPr>
          <p:cNvPr id="3" name="Content Placeholder 2"/>
          <p:cNvSpPr>
            <a:spLocks noGrp="1"/>
          </p:cNvSpPr>
          <p:nvPr>
            <p:ph sz="quarter" idx="13"/>
          </p:nvPr>
        </p:nvSpPr>
        <p:spPr/>
        <p:txBody>
          <a:bodyPr/>
          <a:lstStyle/>
          <a:p>
            <a:r>
              <a:rPr lang="en-US" b="1" dirty="0" smtClean="0"/>
              <a:t>Hunter-gathers: </a:t>
            </a:r>
            <a:r>
              <a:rPr lang="en-US" dirty="0" smtClean="0"/>
              <a:t>hunted animals and gather wild plants to survive </a:t>
            </a:r>
            <a:endParaRPr lang="en-US" b="1" dirty="0"/>
          </a:p>
        </p:txBody>
      </p:sp>
      <p:pic>
        <p:nvPicPr>
          <p:cNvPr id="2050"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648200" y="2438400"/>
            <a:ext cx="4495800" cy="3501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27643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1" y="533400"/>
            <a:ext cx="83058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77634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Construct Your Summary </a:t>
            </a:r>
            <a:endParaRPr lang="en-US" dirty="0"/>
          </a:p>
        </p:txBody>
      </p:sp>
      <p:sp>
        <p:nvSpPr>
          <p:cNvPr id="3" name="Content Placeholder 2"/>
          <p:cNvSpPr>
            <a:spLocks noGrp="1"/>
          </p:cNvSpPr>
          <p:nvPr>
            <p:ph idx="1"/>
          </p:nvPr>
        </p:nvSpPr>
        <p:spPr/>
        <p:txBody>
          <a:bodyPr/>
          <a:lstStyle/>
          <a:p>
            <a:r>
              <a:rPr lang="en-US" dirty="0" smtClean="0"/>
              <a:t>What did you learn today? </a:t>
            </a:r>
          </a:p>
          <a:p>
            <a:pPr marL="68580" indent="0">
              <a:buNone/>
            </a:pPr>
            <a:endParaRPr lang="en-US" dirty="0"/>
          </a:p>
          <a:p>
            <a:r>
              <a:rPr lang="en-US" dirty="0" smtClean="0"/>
              <a:t>What connections did you make today? </a:t>
            </a:r>
          </a:p>
          <a:p>
            <a:endParaRPr lang="en-US" dirty="0"/>
          </a:p>
          <a:p>
            <a:r>
              <a:rPr lang="en-US" dirty="0" smtClean="0"/>
              <a:t>What are some of the major themes we discussed today?</a:t>
            </a:r>
          </a:p>
          <a:p>
            <a:endParaRPr lang="en-US" dirty="0"/>
          </a:p>
          <a:p>
            <a:r>
              <a:rPr lang="en-US" smtClean="0"/>
              <a:t>4-5 sentences </a:t>
            </a:r>
            <a:endParaRPr lang="en-US" dirty="0"/>
          </a:p>
        </p:txBody>
      </p:sp>
    </p:spTree>
    <p:extLst>
      <p:ext uri="{BB962C8B-B14F-4D97-AF65-F5344CB8AC3E}">
        <p14:creationId xmlns:p14="http://schemas.microsoft.com/office/powerpoint/2010/main" val="40678341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New Stone Age (Neolithic Era)</a:t>
            </a:r>
            <a:endParaRPr lang="en-US" dirty="0"/>
          </a:p>
        </p:txBody>
      </p:sp>
      <p:sp>
        <p:nvSpPr>
          <p:cNvPr id="4" name="Content Placeholder 3"/>
          <p:cNvSpPr>
            <a:spLocks noGrp="1"/>
          </p:cNvSpPr>
          <p:nvPr>
            <p:ph sz="quarter" idx="14"/>
          </p:nvPr>
        </p:nvSpPr>
        <p:spPr/>
        <p:txBody>
          <a:bodyPr/>
          <a:lstStyle/>
          <a:p>
            <a:endParaRPr lang="en-US"/>
          </a:p>
        </p:txBody>
      </p:sp>
      <p:pic>
        <p:nvPicPr>
          <p:cNvPr id="307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0" y="2362201"/>
            <a:ext cx="91440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0551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Neolithic Revolution (Agricultural Revolution)</a:t>
            </a:r>
            <a:endParaRPr lang="en-US" dirty="0"/>
          </a:p>
        </p:txBody>
      </p:sp>
      <p:sp>
        <p:nvSpPr>
          <p:cNvPr id="3" name="Content Placeholder 2"/>
          <p:cNvSpPr>
            <a:spLocks noGrp="1"/>
          </p:cNvSpPr>
          <p:nvPr>
            <p:ph sz="quarter" idx="13"/>
          </p:nvPr>
        </p:nvSpPr>
        <p:spPr/>
        <p:txBody>
          <a:bodyPr/>
          <a:lstStyle/>
          <a:p>
            <a:r>
              <a:rPr lang="en-US" dirty="0" smtClean="0"/>
              <a:t>People began to farm and domesticate animals </a:t>
            </a:r>
          </a:p>
          <a:p>
            <a:pPr marL="68580" indent="0">
              <a:buNone/>
            </a:pPr>
            <a:endParaRPr lang="en-US" dirty="0"/>
          </a:p>
        </p:txBody>
      </p:sp>
      <p:sp>
        <p:nvSpPr>
          <p:cNvPr id="4" name="Content Placeholder 3"/>
          <p:cNvSpPr>
            <a:spLocks noGrp="1"/>
          </p:cNvSpPr>
          <p:nvPr>
            <p:ph sz="quarter" idx="14"/>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959081"/>
            <a:ext cx="8229600" cy="287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654405"/>
            <a:ext cx="1981200"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1509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Results</a:t>
            </a:r>
            <a:endParaRPr lang="en-US" dirty="0"/>
          </a:p>
        </p:txBody>
      </p:sp>
      <p:sp>
        <p:nvSpPr>
          <p:cNvPr id="3" name="Content Placeholder 2"/>
          <p:cNvSpPr>
            <a:spLocks noGrp="1"/>
          </p:cNvSpPr>
          <p:nvPr>
            <p:ph sz="quarter" idx="13"/>
          </p:nvPr>
        </p:nvSpPr>
        <p:spPr/>
        <p:txBody>
          <a:bodyPr/>
          <a:lstStyle/>
          <a:p>
            <a:r>
              <a:rPr lang="en-US" dirty="0" smtClean="0"/>
              <a:t>Increase population </a:t>
            </a:r>
          </a:p>
          <a:p>
            <a:endParaRPr lang="en-US" dirty="0"/>
          </a:p>
          <a:p>
            <a:r>
              <a:rPr lang="en-US" dirty="0" smtClean="0"/>
              <a:t>Reliable food supply </a:t>
            </a:r>
          </a:p>
          <a:p>
            <a:endParaRPr lang="en-US" dirty="0"/>
          </a:p>
          <a:p>
            <a:r>
              <a:rPr lang="en-US" dirty="0" smtClean="0"/>
              <a:t>Settlements </a:t>
            </a:r>
            <a:endParaRPr lang="en-US" dirty="0"/>
          </a:p>
        </p:txBody>
      </p:sp>
      <p:pic>
        <p:nvPicPr>
          <p:cNvPr id="5122"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876800" y="2209800"/>
            <a:ext cx="3405953" cy="485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402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anim calcmode="lin" valueType="num">
                                      <p:cBhvr>
                                        <p:cTn id="13"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2" end="2"/>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anim calcmode="lin" valueType="num">
                                      <p:cBhvr>
                                        <p:cTn id="18"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Now Let’s See It </a:t>
            </a:r>
            <a:endParaRPr lang="en-US" dirty="0"/>
          </a:p>
        </p:txBody>
      </p:sp>
      <p:sp>
        <p:nvSpPr>
          <p:cNvPr id="5" name="Content Placeholder 4"/>
          <p:cNvSpPr>
            <a:spLocks noGrp="1"/>
          </p:cNvSpPr>
          <p:nvPr>
            <p:ph idx="1"/>
          </p:nvPr>
        </p:nvSpPr>
        <p:spPr/>
        <p:txBody>
          <a:bodyPr/>
          <a:lstStyle/>
          <a:p>
            <a:r>
              <a:rPr lang="en-US" dirty="0">
                <a:hlinkClick r:id="rId2"/>
              </a:rPr>
              <a:t>https://</a:t>
            </a:r>
            <a:r>
              <a:rPr lang="en-US" dirty="0" smtClean="0">
                <a:hlinkClick r:id="rId2"/>
              </a:rPr>
              <a:t>www.youtube.com/watch?v=bhzQFIZuNFY</a:t>
            </a:r>
            <a:r>
              <a:rPr lang="en-US" dirty="0" smtClean="0"/>
              <a:t> (3:17) </a:t>
            </a:r>
            <a:endParaRPr lang="en-US" dirty="0"/>
          </a:p>
        </p:txBody>
      </p:sp>
    </p:spTree>
    <p:extLst>
      <p:ext uri="{BB962C8B-B14F-4D97-AF65-F5344CB8AC3E}">
        <p14:creationId xmlns:p14="http://schemas.microsoft.com/office/powerpoint/2010/main" val="7208126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Changes (continued)</a:t>
            </a:r>
            <a:endParaRPr lang="en-US" dirty="0"/>
          </a:p>
        </p:txBody>
      </p:sp>
      <p:sp>
        <p:nvSpPr>
          <p:cNvPr id="5" name="Content Placeholder 4"/>
          <p:cNvSpPr>
            <a:spLocks noGrp="1"/>
          </p:cNvSpPr>
          <p:nvPr>
            <p:ph sz="quarter" idx="13"/>
          </p:nvPr>
        </p:nvSpPr>
        <p:spPr/>
        <p:txBody>
          <a:bodyPr/>
          <a:lstStyle/>
          <a:p>
            <a:r>
              <a:rPr lang="en-US" b="1" dirty="0" smtClean="0"/>
              <a:t>Pastoralists: </a:t>
            </a:r>
            <a:r>
              <a:rPr lang="en-US" dirty="0" smtClean="0"/>
              <a:t>people who ranged over wide areas and kept herds of livestock </a:t>
            </a:r>
            <a:endParaRPr lang="en-US" b="1" dirty="0"/>
          </a:p>
        </p:txBody>
      </p:sp>
      <p:pic>
        <p:nvPicPr>
          <p:cNvPr id="614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495800" y="2286000"/>
            <a:ext cx="46482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91918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1302</TotalTime>
  <Words>600</Words>
  <Application>Microsoft Office PowerPoint</Application>
  <PresentationFormat>On-screen Show (4:3)</PresentationFormat>
  <Paragraphs>144</Paragraphs>
  <Slides>41</Slides>
  <Notes>5</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Austin</vt:lpstr>
      <vt:lpstr>LEQ: Why are humans civilized?</vt:lpstr>
      <vt:lpstr>Bell Ringer </vt:lpstr>
      <vt:lpstr>PowerPoint Presentation</vt:lpstr>
      <vt:lpstr>The Stone Age </vt:lpstr>
      <vt:lpstr>New Stone Age (Neolithic Era)</vt:lpstr>
      <vt:lpstr>Neolithic Revolution (Agricultural Revolution)</vt:lpstr>
      <vt:lpstr>Results</vt:lpstr>
      <vt:lpstr>Now Let’s See It </vt:lpstr>
      <vt:lpstr>Changes (continued)</vt:lpstr>
      <vt:lpstr>Changes (continued)</vt:lpstr>
      <vt:lpstr>Changes (continued)</vt:lpstr>
      <vt:lpstr>Now Let’s Review </vt:lpstr>
      <vt:lpstr>Foundations of Civilization </vt:lpstr>
      <vt:lpstr>From Villages to Cities </vt:lpstr>
      <vt:lpstr>First Civilizations </vt:lpstr>
      <vt:lpstr>PowerPoint Presentation</vt:lpstr>
      <vt:lpstr>Change in Civilization </vt:lpstr>
      <vt:lpstr>Change in Civilization </vt:lpstr>
      <vt:lpstr>Review </vt:lpstr>
      <vt:lpstr>Map Activity </vt:lpstr>
      <vt:lpstr>At the bottom of your notes construct your summary of todays’ lesson. </vt:lpstr>
      <vt:lpstr>Bell Ringer </vt:lpstr>
      <vt:lpstr>LEQ: How did Mesopotamia contribute to the advancement of civilizations?  </vt:lpstr>
      <vt:lpstr>First Known Civilization: Mesopotamia </vt:lpstr>
      <vt:lpstr>Geography </vt:lpstr>
      <vt:lpstr>Problems </vt:lpstr>
      <vt:lpstr>Solutions</vt:lpstr>
      <vt:lpstr>Sumer (region in Mesopotamia)</vt:lpstr>
      <vt:lpstr>Sumer </vt:lpstr>
      <vt:lpstr>Accomplishments of Sumer</vt:lpstr>
      <vt:lpstr>Empires in Mesopotamia </vt:lpstr>
      <vt:lpstr>Now Let’s Review- tree map </vt:lpstr>
      <vt:lpstr>Babylonian Empire </vt:lpstr>
      <vt:lpstr>Hammurabi </vt:lpstr>
      <vt:lpstr>Hammurabi</vt:lpstr>
      <vt:lpstr>Hammurabi </vt:lpstr>
      <vt:lpstr>Now Let’s See It </vt:lpstr>
      <vt:lpstr>Review (tree map) </vt:lpstr>
      <vt:lpstr>Primary Source Analysis: Hammurabi’s Code </vt:lpstr>
      <vt:lpstr>PowerPoint Presentation</vt:lpstr>
      <vt:lpstr>Construct Your Summary </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dc:creator>
  <cp:lastModifiedBy>Sara</cp:lastModifiedBy>
  <cp:revision>30</cp:revision>
  <dcterms:created xsi:type="dcterms:W3CDTF">2015-08-23T14:34:35Z</dcterms:created>
  <dcterms:modified xsi:type="dcterms:W3CDTF">2015-08-26T20:10:31Z</dcterms:modified>
</cp:coreProperties>
</file>