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0"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9A846A-64AF-4958-A540-82E0CF177E39}" type="datetimeFigureOut">
              <a:rPr lang="en-US" smtClean="0"/>
              <a:t>10/13/2015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DF68-A306-4662-88E7-2B930D3E64E7}" type="slidenum">
              <a:rPr lang="en-US" smtClean="0"/>
              <a:t>‹#›</a:t>
            </a:fld>
            <a:endParaRPr lang="en-US"/>
          </a:p>
        </p:txBody>
      </p:sp>
    </p:spTree>
    <p:extLst>
      <p:ext uri="{BB962C8B-B14F-4D97-AF65-F5344CB8AC3E}">
        <p14:creationId xmlns:p14="http://schemas.microsoft.com/office/powerpoint/2010/main" val="327141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Write them in any</a:t>
            </a:r>
            <a:r>
              <a:rPr lang="en-US" baseline="0" dirty="0" smtClean="0"/>
              <a:t> order but you have to identify them in your writing booklet. DBQ, if you know the rules and the strategies then you can tackle that np, and plus you need time to analyze the docs. </a:t>
            </a:r>
            <a:endParaRPr lang="en-US" dirty="0"/>
          </a:p>
        </p:txBody>
      </p:sp>
      <p:sp>
        <p:nvSpPr>
          <p:cNvPr id="4" name="Slide Number Placeholder 3"/>
          <p:cNvSpPr>
            <a:spLocks noGrp="1"/>
          </p:cNvSpPr>
          <p:nvPr>
            <p:ph type="sldNum" sz="quarter" idx="10"/>
          </p:nvPr>
        </p:nvSpPr>
        <p:spPr/>
        <p:txBody>
          <a:bodyPr/>
          <a:lstStyle/>
          <a:p>
            <a:fld id="{CCC9DF68-A306-4662-88E7-2B930D3E64E7}" type="slidenum">
              <a:rPr lang="en-US" smtClean="0"/>
              <a:t>2</a:t>
            </a:fld>
            <a:endParaRPr lang="en-US"/>
          </a:p>
        </p:txBody>
      </p:sp>
    </p:spTree>
    <p:extLst>
      <p:ext uri="{BB962C8B-B14F-4D97-AF65-F5344CB8AC3E}">
        <p14:creationId xmlns:p14="http://schemas.microsoft.com/office/powerpoint/2010/main" val="2345656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 some organization. See the strong </a:t>
            </a:r>
            <a:r>
              <a:rPr lang="en-US" dirty="0" err="1" smtClean="0"/>
              <a:t>simliarity</a:t>
            </a:r>
            <a:r>
              <a:rPr lang="en-US" dirty="0" smtClean="0"/>
              <a:t>, or strong difference so</a:t>
            </a:r>
            <a:r>
              <a:rPr lang="en-US" baseline="0" dirty="0" smtClean="0"/>
              <a:t> you can identify the degrees. </a:t>
            </a:r>
            <a:endParaRPr lang="en-US" dirty="0"/>
          </a:p>
        </p:txBody>
      </p:sp>
      <p:sp>
        <p:nvSpPr>
          <p:cNvPr id="4" name="Slide Number Placeholder 3"/>
          <p:cNvSpPr>
            <a:spLocks noGrp="1"/>
          </p:cNvSpPr>
          <p:nvPr>
            <p:ph type="sldNum" sz="quarter" idx="10"/>
          </p:nvPr>
        </p:nvSpPr>
        <p:spPr/>
        <p:txBody>
          <a:bodyPr/>
          <a:lstStyle/>
          <a:p>
            <a:fld id="{CCC9DF68-A306-4662-88E7-2B930D3E64E7}" type="slidenum">
              <a:rPr lang="en-US" smtClean="0"/>
              <a:t>3</a:t>
            </a:fld>
            <a:endParaRPr lang="en-US"/>
          </a:p>
        </p:txBody>
      </p:sp>
    </p:spTree>
    <p:extLst>
      <p:ext uri="{BB962C8B-B14F-4D97-AF65-F5344CB8AC3E}">
        <p14:creationId xmlns:p14="http://schemas.microsoft.com/office/powerpoint/2010/main" val="4058917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picture and golden nuggets of information. About two </a:t>
            </a:r>
            <a:r>
              <a:rPr lang="en-US" dirty="0" err="1" smtClean="0"/>
              <a:t>socities</a:t>
            </a:r>
            <a:r>
              <a:rPr lang="en-US" dirty="0" smtClean="0"/>
              <a:t> reacting to common theme. </a:t>
            </a:r>
            <a:endParaRPr lang="en-US" dirty="0"/>
          </a:p>
        </p:txBody>
      </p:sp>
      <p:sp>
        <p:nvSpPr>
          <p:cNvPr id="4" name="Slide Number Placeholder 3"/>
          <p:cNvSpPr>
            <a:spLocks noGrp="1"/>
          </p:cNvSpPr>
          <p:nvPr>
            <p:ph type="sldNum" sz="quarter" idx="10"/>
          </p:nvPr>
        </p:nvSpPr>
        <p:spPr/>
        <p:txBody>
          <a:bodyPr/>
          <a:lstStyle/>
          <a:p>
            <a:fld id="{CCC9DF68-A306-4662-88E7-2B930D3E64E7}" type="slidenum">
              <a:rPr lang="en-US" smtClean="0"/>
              <a:t>4</a:t>
            </a:fld>
            <a:endParaRPr lang="en-US"/>
          </a:p>
        </p:txBody>
      </p:sp>
    </p:spTree>
    <p:extLst>
      <p:ext uri="{BB962C8B-B14F-4D97-AF65-F5344CB8AC3E}">
        <p14:creationId xmlns:p14="http://schemas.microsoft.com/office/powerpoint/2010/main" val="2958527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difficult,</a:t>
            </a:r>
            <a:r>
              <a:rPr lang="en-US" baseline="0" dirty="0" smtClean="0"/>
              <a:t> more wordy, change and continuity over time. Expect a difficult prompt. </a:t>
            </a:r>
            <a:endParaRPr lang="en-US" dirty="0"/>
          </a:p>
        </p:txBody>
      </p:sp>
      <p:sp>
        <p:nvSpPr>
          <p:cNvPr id="4" name="Slide Number Placeholder 3"/>
          <p:cNvSpPr>
            <a:spLocks noGrp="1"/>
          </p:cNvSpPr>
          <p:nvPr>
            <p:ph type="sldNum" sz="quarter" idx="10"/>
          </p:nvPr>
        </p:nvSpPr>
        <p:spPr/>
        <p:txBody>
          <a:bodyPr/>
          <a:lstStyle/>
          <a:p>
            <a:fld id="{CCC9DF68-A306-4662-88E7-2B930D3E64E7}" type="slidenum">
              <a:rPr lang="en-US" smtClean="0"/>
              <a:t>8</a:t>
            </a:fld>
            <a:endParaRPr lang="en-US"/>
          </a:p>
        </p:txBody>
      </p:sp>
    </p:spTree>
    <p:extLst>
      <p:ext uri="{BB962C8B-B14F-4D97-AF65-F5344CB8AC3E}">
        <p14:creationId xmlns:p14="http://schemas.microsoft.com/office/powerpoint/2010/main" val="1226002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a road map</a:t>
            </a:r>
            <a:r>
              <a:rPr lang="en-US" baseline="0" dirty="0" smtClean="0"/>
              <a:t> your essay will not go anywhere. Give me some direction. </a:t>
            </a:r>
            <a:endParaRPr lang="en-US" dirty="0"/>
          </a:p>
        </p:txBody>
      </p:sp>
      <p:sp>
        <p:nvSpPr>
          <p:cNvPr id="4" name="Slide Number Placeholder 3"/>
          <p:cNvSpPr>
            <a:spLocks noGrp="1"/>
          </p:cNvSpPr>
          <p:nvPr>
            <p:ph type="sldNum" sz="quarter" idx="10"/>
          </p:nvPr>
        </p:nvSpPr>
        <p:spPr/>
        <p:txBody>
          <a:bodyPr/>
          <a:lstStyle/>
          <a:p>
            <a:fld id="{CCC9DF68-A306-4662-88E7-2B930D3E64E7}" type="slidenum">
              <a:rPr lang="en-US" smtClean="0"/>
              <a:t>9</a:t>
            </a:fld>
            <a:endParaRPr lang="en-US"/>
          </a:p>
        </p:txBody>
      </p:sp>
    </p:spTree>
    <p:extLst>
      <p:ext uri="{BB962C8B-B14F-4D97-AF65-F5344CB8AC3E}">
        <p14:creationId xmlns:p14="http://schemas.microsoft.com/office/powerpoint/2010/main" val="1994176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Giving facts about each of them without comparing, its just a book report, got to link them together. Make linking statements.. “A and B are </a:t>
            </a:r>
            <a:r>
              <a:rPr lang="en-US" dirty="0" err="1" smtClean="0"/>
              <a:t>simliar</a:t>
            </a:r>
            <a:r>
              <a:rPr lang="en-US" dirty="0" smtClean="0"/>
              <a:t> because” </a:t>
            </a:r>
            <a:endParaRPr lang="en-US" dirty="0"/>
          </a:p>
        </p:txBody>
      </p:sp>
      <p:sp>
        <p:nvSpPr>
          <p:cNvPr id="4" name="Slide Number Placeholder 3"/>
          <p:cNvSpPr>
            <a:spLocks noGrp="1"/>
          </p:cNvSpPr>
          <p:nvPr>
            <p:ph type="sldNum" sz="quarter" idx="10"/>
          </p:nvPr>
        </p:nvSpPr>
        <p:spPr/>
        <p:txBody>
          <a:bodyPr/>
          <a:lstStyle/>
          <a:p>
            <a:fld id="{CCC9DF68-A306-4662-88E7-2B930D3E64E7}" type="slidenum">
              <a:rPr lang="en-US" smtClean="0"/>
              <a:t>10</a:t>
            </a:fld>
            <a:endParaRPr lang="en-US"/>
          </a:p>
        </p:txBody>
      </p:sp>
    </p:spTree>
    <p:extLst>
      <p:ext uri="{BB962C8B-B14F-4D97-AF65-F5344CB8AC3E}">
        <p14:creationId xmlns:p14="http://schemas.microsoft.com/office/powerpoint/2010/main" val="3118100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that you don’t over use different and similar. Linking words. Even t</a:t>
            </a:r>
            <a:endParaRPr lang="en-US" dirty="0"/>
          </a:p>
        </p:txBody>
      </p:sp>
      <p:sp>
        <p:nvSpPr>
          <p:cNvPr id="4" name="Slide Number Placeholder 3"/>
          <p:cNvSpPr>
            <a:spLocks noGrp="1"/>
          </p:cNvSpPr>
          <p:nvPr>
            <p:ph type="sldNum" sz="quarter" idx="10"/>
          </p:nvPr>
        </p:nvSpPr>
        <p:spPr/>
        <p:txBody>
          <a:bodyPr/>
          <a:lstStyle/>
          <a:p>
            <a:fld id="{CCC9DF68-A306-4662-88E7-2B930D3E64E7}" type="slidenum">
              <a:rPr lang="en-US" smtClean="0"/>
              <a:t>12</a:t>
            </a:fld>
            <a:endParaRPr lang="en-US"/>
          </a:p>
        </p:txBody>
      </p:sp>
    </p:spTree>
    <p:extLst>
      <p:ext uri="{BB962C8B-B14F-4D97-AF65-F5344CB8AC3E}">
        <p14:creationId xmlns:p14="http://schemas.microsoft.com/office/powerpoint/2010/main" val="4119473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B540F08-1AB3-4074-9A79-87915126E4A1}" type="datetimeFigureOut">
              <a:rPr lang="en-US" smtClean="0"/>
              <a:t>10/13/2015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7B119EA-08C2-4E78-B815-1334DB4D770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540F08-1AB3-4074-9A79-87915126E4A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119EA-08C2-4E78-B815-1334DB4D77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540F08-1AB3-4074-9A79-87915126E4A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119EA-08C2-4E78-B815-1334DB4D77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B540F08-1AB3-4074-9A79-87915126E4A1}"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119EA-08C2-4E78-B815-1334DB4D770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540F08-1AB3-4074-9A79-87915126E4A1}" type="datetimeFigureOut">
              <a:rPr lang="en-US" smtClean="0"/>
              <a:t>10/13/2015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7B119EA-08C2-4E78-B815-1334DB4D770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B540F08-1AB3-4074-9A79-87915126E4A1}"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119EA-08C2-4E78-B815-1334DB4D770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B540F08-1AB3-4074-9A79-87915126E4A1}"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119EA-08C2-4E78-B815-1334DB4D770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540F08-1AB3-4074-9A79-87915126E4A1}"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119EA-08C2-4E78-B815-1334DB4D77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40F08-1AB3-4074-9A79-87915126E4A1}"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119EA-08C2-4E78-B815-1334DB4D77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540F08-1AB3-4074-9A79-87915126E4A1}"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119EA-08C2-4E78-B815-1334DB4D770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540F08-1AB3-4074-9A79-87915126E4A1}" type="datetimeFigureOut">
              <a:rPr lang="en-US" smtClean="0"/>
              <a:t>10/13/2015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7B119EA-08C2-4E78-B815-1334DB4D770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B540F08-1AB3-4074-9A79-87915126E4A1}" type="datetimeFigureOut">
              <a:rPr lang="en-US" smtClean="0"/>
              <a:t>10/13/2015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7B119EA-08C2-4E78-B815-1334DB4D77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Ms. Allen </a:t>
            </a:r>
            <a:endParaRPr lang="en-US" dirty="0"/>
          </a:p>
        </p:txBody>
      </p:sp>
      <p:sp>
        <p:nvSpPr>
          <p:cNvPr id="2" name="Title 1"/>
          <p:cNvSpPr>
            <a:spLocks noGrp="1"/>
          </p:cNvSpPr>
          <p:nvPr>
            <p:ph type="ctrTitle"/>
          </p:nvPr>
        </p:nvSpPr>
        <p:spPr/>
        <p:txBody>
          <a:bodyPr/>
          <a:lstStyle/>
          <a:p>
            <a:r>
              <a:rPr lang="en-US" dirty="0" smtClean="0"/>
              <a:t>APWH Compare and Contrast Essay </a:t>
            </a:r>
            <a:endParaRPr lang="en-US" dirty="0"/>
          </a:p>
        </p:txBody>
      </p:sp>
    </p:spTree>
    <p:extLst>
      <p:ext uri="{BB962C8B-B14F-4D97-AF65-F5344CB8AC3E}">
        <p14:creationId xmlns:p14="http://schemas.microsoft.com/office/powerpoint/2010/main" val="3863893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Writing the Paragraphs </a:t>
            </a:r>
            <a:endParaRPr lang="en-US" dirty="0"/>
          </a:p>
        </p:txBody>
      </p:sp>
      <p:sp>
        <p:nvSpPr>
          <p:cNvPr id="3" name="Content Placeholder 2"/>
          <p:cNvSpPr>
            <a:spLocks noGrp="1"/>
          </p:cNvSpPr>
          <p:nvPr>
            <p:ph sz="quarter" idx="1"/>
          </p:nvPr>
        </p:nvSpPr>
        <p:spPr/>
        <p:txBody>
          <a:bodyPr/>
          <a:lstStyle/>
          <a:p>
            <a:r>
              <a:rPr lang="en-US" dirty="0" smtClean="0"/>
              <a:t>Don’t give a book report </a:t>
            </a:r>
          </a:p>
          <a:p>
            <a:pPr lvl="1"/>
            <a:r>
              <a:rPr lang="en-US" dirty="0" smtClean="0"/>
              <a:t>That is:</a:t>
            </a:r>
          </a:p>
          <a:p>
            <a:pPr lvl="2"/>
            <a:r>
              <a:rPr lang="en-US" dirty="0" smtClean="0"/>
              <a:t>Introduction </a:t>
            </a:r>
          </a:p>
          <a:p>
            <a:pPr lvl="2"/>
            <a:r>
              <a:rPr lang="en-US" dirty="0" smtClean="0"/>
              <a:t>Paragraph about first item (Example: Silk Road Trade)</a:t>
            </a:r>
          </a:p>
          <a:p>
            <a:pPr lvl="2"/>
            <a:r>
              <a:rPr lang="en-US" dirty="0" smtClean="0"/>
              <a:t>Paragraph about second item (Example: Trans-Sahara Trade) </a:t>
            </a:r>
          </a:p>
          <a:p>
            <a:pPr lvl="2"/>
            <a:r>
              <a:rPr lang="en-US" dirty="0" smtClean="0"/>
              <a:t>Conclusion </a:t>
            </a:r>
          </a:p>
          <a:p>
            <a:pPr lvl="2"/>
            <a:endParaRPr lang="en-US" dirty="0" smtClean="0"/>
          </a:p>
          <a:p>
            <a:pPr lvl="2"/>
            <a:endParaRPr lang="en-US" dirty="0"/>
          </a:p>
        </p:txBody>
      </p:sp>
    </p:spTree>
    <p:extLst>
      <p:ext uri="{BB962C8B-B14F-4D97-AF65-F5344CB8AC3E}">
        <p14:creationId xmlns:p14="http://schemas.microsoft.com/office/powerpoint/2010/main" val="4263200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Direct Comparison/Contrast </a:t>
            </a:r>
            <a:endParaRPr lang="en-US" dirty="0"/>
          </a:p>
        </p:txBody>
      </p:sp>
      <p:sp>
        <p:nvSpPr>
          <p:cNvPr id="3" name="Content Placeholder 2"/>
          <p:cNvSpPr>
            <a:spLocks noGrp="1"/>
          </p:cNvSpPr>
          <p:nvPr>
            <p:ph sz="quarter" idx="1"/>
          </p:nvPr>
        </p:nvSpPr>
        <p:spPr/>
        <p:txBody>
          <a:bodyPr/>
          <a:lstStyle/>
          <a:p>
            <a:r>
              <a:rPr lang="en-US" dirty="0" smtClean="0"/>
              <a:t>Required </a:t>
            </a:r>
          </a:p>
          <a:p>
            <a:endParaRPr lang="en-US" dirty="0"/>
          </a:p>
          <a:p>
            <a:r>
              <a:rPr lang="en-US" dirty="0" smtClean="0"/>
              <a:t>This means that you, the writer, must take the time to go in depth about the reason(s) for the </a:t>
            </a:r>
            <a:r>
              <a:rPr lang="en-US" dirty="0" err="1" smtClean="0"/>
              <a:t>similiarity</a:t>
            </a:r>
            <a:r>
              <a:rPr lang="en-US" dirty="0" smtClean="0"/>
              <a:t>/difference. What was the impact (positive or negative) of the similarity/difference on society, politics, religion, or the economy. </a:t>
            </a:r>
          </a:p>
          <a:p>
            <a:endParaRPr lang="en-US" dirty="0"/>
          </a:p>
          <a:p>
            <a:r>
              <a:rPr lang="en-US" dirty="0" smtClean="0"/>
              <a:t>This shows a high level of analysis. </a:t>
            </a:r>
            <a:endParaRPr lang="en-US" dirty="0"/>
          </a:p>
        </p:txBody>
      </p:sp>
    </p:spTree>
    <p:extLst>
      <p:ext uri="{BB962C8B-B14F-4D97-AF65-F5344CB8AC3E}">
        <p14:creationId xmlns:p14="http://schemas.microsoft.com/office/powerpoint/2010/main" val="1512598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Good Transition Words </a:t>
            </a:r>
            <a:endParaRPr lang="en-US" dirty="0"/>
          </a:p>
        </p:txBody>
      </p:sp>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21923" y="1524000"/>
            <a:ext cx="9484973" cy="5638800"/>
          </a:xfrm>
        </p:spPr>
      </p:pic>
    </p:spTree>
    <p:extLst>
      <p:ext uri="{BB962C8B-B14F-4D97-AF65-F5344CB8AC3E}">
        <p14:creationId xmlns:p14="http://schemas.microsoft.com/office/powerpoint/2010/main" val="641680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Look at Student Samples </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1704997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 the test day… </a:t>
            </a:r>
            <a:endParaRPr lang="en-US" dirty="0"/>
          </a:p>
        </p:txBody>
      </p:sp>
      <p:sp>
        <p:nvSpPr>
          <p:cNvPr id="3" name="Content Placeholder 2"/>
          <p:cNvSpPr>
            <a:spLocks noGrp="1"/>
          </p:cNvSpPr>
          <p:nvPr>
            <p:ph sz="quarter" idx="1"/>
          </p:nvPr>
        </p:nvSpPr>
        <p:spPr/>
        <p:txBody>
          <a:bodyPr/>
          <a:lstStyle/>
          <a:p>
            <a:r>
              <a:rPr lang="en-US" dirty="0" smtClean="0"/>
              <a:t>Typically this is the last essay in the FQR booklet </a:t>
            </a:r>
          </a:p>
          <a:p>
            <a:endParaRPr lang="en-US" dirty="0"/>
          </a:p>
          <a:p>
            <a:r>
              <a:rPr lang="en-US" dirty="0" smtClean="0"/>
              <a:t>Strongly recommend that you write the DBQ first and then the CC </a:t>
            </a:r>
            <a:endParaRPr lang="en-US" dirty="0"/>
          </a:p>
        </p:txBody>
      </p:sp>
    </p:spTree>
    <p:extLst>
      <p:ext uri="{BB962C8B-B14F-4D97-AF65-F5344CB8AC3E}">
        <p14:creationId xmlns:p14="http://schemas.microsoft.com/office/powerpoint/2010/main" val="2870853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Time </a:t>
            </a:r>
            <a:endParaRPr lang="en-US" dirty="0"/>
          </a:p>
        </p:txBody>
      </p:sp>
      <p:sp>
        <p:nvSpPr>
          <p:cNvPr id="3" name="Content Placeholder 2"/>
          <p:cNvSpPr>
            <a:spLocks noGrp="1"/>
          </p:cNvSpPr>
          <p:nvPr>
            <p:ph sz="quarter" idx="1"/>
          </p:nvPr>
        </p:nvSpPr>
        <p:spPr/>
        <p:txBody>
          <a:bodyPr/>
          <a:lstStyle/>
          <a:p>
            <a:r>
              <a:rPr lang="en-US" dirty="0" smtClean="0"/>
              <a:t>Should take about 30 minutes to write </a:t>
            </a:r>
          </a:p>
          <a:p>
            <a:endParaRPr lang="en-US" dirty="0"/>
          </a:p>
          <a:p>
            <a:r>
              <a:rPr lang="en-US" dirty="0" smtClean="0"/>
              <a:t>Take some time to outline some information… maybe do a Venn-Diagram </a:t>
            </a:r>
          </a:p>
          <a:p>
            <a:endParaRPr lang="en-US" dirty="0"/>
          </a:p>
          <a:p>
            <a:r>
              <a:rPr lang="en-US" dirty="0" smtClean="0"/>
              <a:t>A graphic organizer will help you with your thesis statement </a:t>
            </a:r>
            <a:endParaRPr lang="en-US" dirty="0"/>
          </a:p>
        </p:txBody>
      </p:sp>
    </p:spTree>
    <p:extLst>
      <p:ext uri="{BB962C8B-B14F-4D97-AF65-F5344CB8AC3E}">
        <p14:creationId xmlns:p14="http://schemas.microsoft.com/office/powerpoint/2010/main" val="605601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Know the Content </a:t>
            </a:r>
            <a:endParaRPr lang="en-US" dirty="0"/>
          </a:p>
        </p:txBody>
      </p:sp>
      <p:sp>
        <p:nvSpPr>
          <p:cNvPr id="3" name="Content Placeholder 2"/>
          <p:cNvSpPr>
            <a:spLocks noGrp="1"/>
          </p:cNvSpPr>
          <p:nvPr>
            <p:ph sz="quarter" idx="1"/>
          </p:nvPr>
        </p:nvSpPr>
        <p:spPr/>
        <p:txBody>
          <a:bodyPr/>
          <a:lstStyle/>
          <a:p>
            <a:r>
              <a:rPr lang="en-US" dirty="0" smtClean="0"/>
              <a:t>Comparative essays are TYPICALLY about two societies reactions to a common theme (like 20</a:t>
            </a:r>
            <a:r>
              <a:rPr lang="en-US" baseline="30000" dirty="0" smtClean="0"/>
              <a:t>th</a:t>
            </a:r>
            <a:r>
              <a:rPr lang="en-US" dirty="0" smtClean="0"/>
              <a:t> century Decolonization or 19</a:t>
            </a:r>
            <a:r>
              <a:rPr lang="en-US" baseline="30000" dirty="0" smtClean="0"/>
              <a:t>th</a:t>
            </a:r>
            <a:r>
              <a:rPr lang="en-US" dirty="0" smtClean="0"/>
              <a:t> century nationalism movements) </a:t>
            </a:r>
          </a:p>
          <a:p>
            <a:endParaRPr lang="en-US" dirty="0"/>
          </a:p>
          <a:p>
            <a:r>
              <a:rPr lang="en-US" dirty="0" smtClean="0"/>
              <a:t>Remember! Comparing involves the discussion of similarities and differences. Don’t‘ create an essay that only discusses one and not the other. </a:t>
            </a:r>
            <a:endParaRPr lang="en-US" dirty="0"/>
          </a:p>
        </p:txBody>
      </p:sp>
    </p:spTree>
    <p:extLst>
      <p:ext uri="{BB962C8B-B14F-4D97-AF65-F5344CB8AC3E}">
        <p14:creationId xmlns:p14="http://schemas.microsoft.com/office/powerpoint/2010/main" val="1758983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Prompt from 2002 </a:t>
            </a:r>
            <a:endParaRPr lang="en-US" dirty="0"/>
          </a:p>
        </p:txBody>
      </p:sp>
      <p:sp>
        <p:nvSpPr>
          <p:cNvPr id="3" name="Content Placeholder 2"/>
          <p:cNvSpPr>
            <a:spLocks noGrp="1"/>
          </p:cNvSpPr>
          <p:nvPr>
            <p:ph sz="quarter" idx="1"/>
          </p:nvPr>
        </p:nvSpPr>
        <p:spPr/>
        <p:txBody>
          <a:bodyPr/>
          <a:lstStyle/>
          <a:p>
            <a:r>
              <a:rPr lang="en-US" dirty="0" smtClean="0"/>
              <a:t>Analyze and compare the differing responses of China and Japan to western penetration in the nineteenth century. </a:t>
            </a:r>
            <a:endParaRPr lang="en-US" dirty="0"/>
          </a:p>
        </p:txBody>
      </p:sp>
    </p:spTree>
    <p:extLst>
      <p:ext uri="{BB962C8B-B14F-4D97-AF65-F5344CB8AC3E}">
        <p14:creationId xmlns:p14="http://schemas.microsoft.com/office/powerpoint/2010/main" val="2934868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Prompt from 2005 </a:t>
            </a:r>
            <a:endParaRPr lang="en-US" dirty="0"/>
          </a:p>
        </p:txBody>
      </p:sp>
      <p:sp>
        <p:nvSpPr>
          <p:cNvPr id="3" name="Content Placeholder 2"/>
          <p:cNvSpPr>
            <a:spLocks noGrp="1"/>
          </p:cNvSpPr>
          <p:nvPr>
            <p:ph sz="quarter" idx="1"/>
          </p:nvPr>
        </p:nvSpPr>
        <p:spPr/>
        <p:txBody>
          <a:bodyPr/>
          <a:lstStyle/>
          <a:p>
            <a:r>
              <a:rPr lang="en-US" dirty="0" smtClean="0"/>
              <a:t>Compare and contrast the political and economic effects of Mongol rule on TWO of the following regions:</a:t>
            </a:r>
          </a:p>
          <a:p>
            <a:pPr lvl="1"/>
            <a:r>
              <a:rPr lang="en-US" dirty="0" smtClean="0"/>
              <a:t>China </a:t>
            </a:r>
          </a:p>
          <a:p>
            <a:pPr lvl="1"/>
            <a:r>
              <a:rPr lang="en-US" dirty="0" smtClean="0"/>
              <a:t>Middle East </a:t>
            </a:r>
          </a:p>
          <a:p>
            <a:pPr lvl="1"/>
            <a:r>
              <a:rPr lang="en-US" dirty="0" smtClean="0"/>
              <a:t>Russia </a:t>
            </a:r>
            <a:endParaRPr lang="en-US" dirty="0"/>
          </a:p>
        </p:txBody>
      </p:sp>
    </p:spTree>
    <p:extLst>
      <p:ext uri="{BB962C8B-B14F-4D97-AF65-F5344CB8AC3E}">
        <p14:creationId xmlns:p14="http://schemas.microsoft.com/office/powerpoint/2010/main" val="1290732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Prompt </a:t>
            </a:r>
            <a:r>
              <a:rPr lang="en-US" smtClean="0"/>
              <a:t>from </a:t>
            </a:r>
            <a:r>
              <a:rPr lang="en-US" smtClean="0"/>
              <a:t>2012 </a:t>
            </a:r>
            <a:endParaRPr lang="en-US" dirty="0"/>
          </a:p>
        </p:txBody>
      </p:sp>
      <p:sp>
        <p:nvSpPr>
          <p:cNvPr id="3" name="Content Placeholder 2"/>
          <p:cNvSpPr>
            <a:spLocks noGrp="1"/>
          </p:cNvSpPr>
          <p:nvPr>
            <p:ph sz="quarter" idx="1"/>
          </p:nvPr>
        </p:nvSpPr>
        <p:spPr/>
        <p:txBody>
          <a:bodyPr/>
          <a:lstStyle/>
          <a:p>
            <a:r>
              <a:rPr lang="en-US" dirty="0" smtClean="0"/>
              <a:t>Compare demographic and environmental effects of the Columbian Exchange on the Americas with the Columbian Exchange’s demographic and environmental effects on ONE of the following regions between 1492 and 1750. </a:t>
            </a:r>
          </a:p>
          <a:p>
            <a:pPr lvl="1"/>
            <a:r>
              <a:rPr lang="en-US" dirty="0" smtClean="0"/>
              <a:t>Africa </a:t>
            </a:r>
          </a:p>
          <a:p>
            <a:pPr lvl="1"/>
            <a:r>
              <a:rPr lang="en-US" dirty="0" smtClean="0"/>
              <a:t>Asia </a:t>
            </a:r>
          </a:p>
          <a:p>
            <a:pPr lvl="1"/>
            <a:r>
              <a:rPr lang="en-US" dirty="0" smtClean="0"/>
              <a:t>Europe </a:t>
            </a:r>
            <a:endParaRPr lang="en-US" dirty="0"/>
          </a:p>
        </p:txBody>
      </p:sp>
    </p:spTree>
    <p:extLst>
      <p:ext uri="{BB962C8B-B14F-4D97-AF65-F5344CB8AC3E}">
        <p14:creationId xmlns:p14="http://schemas.microsoft.com/office/powerpoint/2010/main" val="2358648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What do you notice about the prompts? </a:t>
            </a:r>
            <a:endParaRPr lang="en-US" dirty="0"/>
          </a:p>
        </p:txBody>
      </p:sp>
    </p:spTree>
    <p:extLst>
      <p:ext uri="{BB962C8B-B14F-4D97-AF65-F5344CB8AC3E}">
        <p14:creationId xmlns:p14="http://schemas.microsoft.com/office/powerpoint/2010/main" val="2714385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Thesis Statement </a:t>
            </a:r>
            <a:endParaRPr lang="en-US" dirty="0"/>
          </a:p>
        </p:txBody>
      </p:sp>
      <p:sp>
        <p:nvSpPr>
          <p:cNvPr id="7" name="Content Placeholder 6"/>
          <p:cNvSpPr>
            <a:spLocks noGrp="1"/>
          </p:cNvSpPr>
          <p:nvPr>
            <p:ph sz="quarter" idx="1"/>
          </p:nvPr>
        </p:nvSpPr>
        <p:spPr/>
        <p:txBody>
          <a:bodyPr/>
          <a:lstStyle/>
          <a:p>
            <a:r>
              <a:rPr lang="en-US" dirty="0" smtClean="0"/>
              <a:t>Road map to your argument </a:t>
            </a:r>
          </a:p>
          <a:p>
            <a:endParaRPr lang="en-US" dirty="0" smtClean="0"/>
          </a:p>
          <a:p>
            <a:r>
              <a:rPr lang="en-US" dirty="0" smtClean="0"/>
              <a:t>Be specific</a:t>
            </a:r>
          </a:p>
          <a:p>
            <a:pPr lvl="1"/>
            <a:r>
              <a:rPr lang="en-US" dirty="0" smtClean="0"/>
              <a:t>Example: Buddhism and Christianity were similar in the way their message was spread as well as those who began to follow these religions. However, the tenants that the followers adhered to were different. </a:t>
            </a:r>
            <a:endParaRPr lang="en-US" dirty="0"/>
          </a:p>
          <a:p>
            <a:r>
              <a:rPr lang="en-US" dirty="0" smtClean="0"/>
              <a:t>Do not rewrite the prompt and say that is your thesis. </a:t>
            </a:r>
          </a:p>
          <a:p>
            <a:pPr lvl="1"/>
            <a:r>
              <a:rPr lang="en-US" dirty="0" smtClean="0"/>
              <a:t>Non-example: There were lots of similarities and differences between Buddhism and Christianity. </a:t>
            </a:r>
          </a:p>
          <a:p>
            <a:pPr lvl="1"/>
            <a:endParaRPr lang="en-US" dirty="0"/>
          </a:p>
          <a:p>
            <a:pPr lvl="1"/>
            <a:endParaRPr lang="en-US" dirty="0"/>
          </a:p>
        </p:txBody>
      </p:sp>
    </p:spTree>
    <p:extLst>
      <p:ext uri="{BB962C8B-B14F-4D97-AF65-F5344CB8AC3E}">
        <p14:creationId xmlns:p14="http://schemas.microsoft.com/office/powerpoint/2010/main" val="152947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469</TotalTime>
  <Words>545</Words>
  <Application>Microsoft Office PowerPoint</Application>
  <PresentationFormat>On-screen Show (4:3)</PresentationFormat>
  <Paragraphs>65</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APWH Compare and Contrast Essay </vt:lpstr>
      <vt:lpstr>On the test day… </vt:lpstr>
      <vt:lpstr>Time </vt:lpstr>
      <vt:lpstr>Know the Content </vt:lpstr>
      <vt:lpstr>Prompt from 2002 </vt:lpstr>
      <vt:lpstr>Prompt from 2005 </vt:lpstr>
      <vt:lpstr>Prompt from 2012 </vt:lpstr>
      <vt:lpstr>What do you notice about the prompts? </vt:lpstr>
      <vt:lpstr>Thesis Statement </vt:lpstr>
      <vt:lpstr>Writing the Paragraphs </vt:lpstr>
      <vt:lpstr>Direct Comparison/Contrast </vt:lpstr>
      <vt:lpstr>Good Transition Words </vt:lpstr>
      <vt:lpstr>Let’s Look at Student Samples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APWH Compare and Contrast Essay</dc:title>
  <dc:creator>Sara</dc:creator>
  <cp:lastModifiedBy>NBHS Staff</cp:lastModifiedBy>
  <cp:revision>10</cp:revision>
  <dcterms:created xsi:type="dcterms:W3CDTF">2015-10-12T22:54:40Z</dcterms:created>
  <dcterms:modified xsi:type="dcterms:W3CDTF">2015-10-13T20:34:37Z</dcterms:modified>
</cp:coreProperties>
</file>