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57" r:id="rId11"/>
    <p:sldId id="267" r:id="rId12"/>
    <p:sldId id="268" r:id="rId13"/>
    <p:sldId id="269" r:id="rId14"/>
    <p:sldId id="270" r:id="rId15"/>
    <p:sldId id="271" r:id="rId16"/>
    <p:sldId id="272" r:id="rId17"/>
    <p:sldId id="273" r:id="rId18"/>
    <p:sldId id="274"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0"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2064F5B-D0A0-42ED-BE28-5724AE745D4E}"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A1E204B-7C15-4A61-A0A0-014C2FA4574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64F5B-D0A0-42ED-BE28-5724AE745D4E}"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E204B-7C15-4A61-A0A0-014C2FA457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064F5B-D0A0-42ED-BE28-5724AE745D4E}"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E204B-7C15-4A61-A0A0-014C2FA457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64F5B-D0A0-42ED-BE28-5724AE745D4E}"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E204B-7C15-4A61-A0A0-014C2FA457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2064F5B-D0A0-42ED-BE28-5724AE745D4E}" type="datetimeFigureOut">
              <a:rPr lang="en-US" smtClean="0"/>
              <a:t>9/30/2015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E204B-7C15-4A61-A0A0-014C2FA4574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064F5B-D0A0-42ED-BE28-5724AE745D4E}"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E204B-7C15-4A61-A0A0-014C2FA457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064F5B-D0A0-42ED-BE28-5724AE745D4E}"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E204B-7C15-4A61-A0A0-014C2FA457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064F5B-D0A0-42ED-BE28-5724AE745D4E}"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E204B-7C15-4A61-A0A0-014C2FA457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2064F5B-D0A0-42ED-BE28-5724AE745D4E}"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E204B-7C15-4A61-A0A0-014C2FA457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064F5B-D0A0-42ED-BE28-5724AE745D4E}"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E204B-7C15-4A61-A0A0-014C2FA4574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2064F5B-D0A0-42ED-BE28-5724AE745D4E}" type="datetimeFigureOut">
              <a:rPr lang="en-US" smtClean="0"/>
              <a:t>9/30/2015</a:t>
            </a:fld>
            <a:endParaRPr lang="en-US"/>
          </a:p>
        </p:txBody>
      </p:sp>
      <p:sp>
        <p:nvSpPr>
          <p:cNvPr id="7" name="Slide Number Placeholder 6"/>
          <p:cNvSpPr>
            <a:spLocks noGrp="1"/>
          </p:cNvSpPr>
          <p:nvPr>
            <p:ph type="sldNum" sz="quarter" idx="12"/>
          </p:nvPr>
        </p:nvSpPr>
        <p:spPr/>
        <p:txBody>
          <a:bodyPr/>
          <a:lstStyle/>
          <a:p>
            <a:fld id="{3A1E204B-7C15-4A61-A0A0-014C2FA4574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2064F5B-D0A0-42ED-BE28-5724AE745D4E}" type="datetimeFigureOut">
              <a:rPr lang="en-US" smtClean="0"/>
              <a:t>9/30/2015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A1E204B-7C15-4A61-A0A0-014C2FA4574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ritannica.com/place/Byzantine-Empire" TargetMode="External"/><Relationship Id="rId2" Type="http://schemas.openxmlformats.org/officeDocument/2006/relationships/hyperlink" Target="http://www.britannica.com/topic/state-sovereign-political-entity" TargetMode="External"/><Relationship Id="rId1" Type="http://schemas.openxmlformats.org/officeDocument/2006/relationships/slideLayout" Target="../slideLayouts/slideLayout4.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Byzantine Empire</a:t>
            </a:r>
            <a:r>
              <a:rPr lang="en-US" b="1" dirty="0">
                <a:latin typeface="Comic Sans MS"/>
                <a:ea typeface="Times New Roman"/>
                <a:cs typeface="Times New Roman"/>
              </a:rPr>
              <a:t> (500 – 1450</a:t>
            </a:r>
            <a:r>
              <a:rPr lang="en-US" b="1" dirty="0" smtClean="0">
                <a:latin typeface="Comic Sans MS"/>
                <a:ea typeface="Times New Roman"/>
                <a:cs typeface="Times New Roman"/>
              </a:rPr>
              <a:t>) </a:t>
            </a:r>
            <a:r>
              <a:rPr lang="en-US" dirty="0" smtClean="0"/>
              <a:t>  </a:t>
            </a:r>
            <a:endParaRPr lang="en-US" dirty="0"/>
          </a:p>
        </p:txBody>
      </p:sp>
    </p:spTree>
    <p:extLst>
      <p:ext uri="{BB962C8B-B14F-4D97-AF65-F5344CB8AC3E}">
        <p14:creationId xmlns:p14="http://schemas.microsoft.com/office/powerpoint/2010/main" val="2653625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latin typeface="Calibri"/>
                <a:ea typeface="Calibri"/>
                <a:cs typeface="Times New Roman"/>
              </a:rPr>
              <a:t>New forms of state: </a:t>
            </a:r>
            <a:r>
              <a:rPr lang="en-US" sz="3600" dirty="0" err="1">
                <a:latin typeface="Calibri"/>
                <a:ea typeface="Calibri"/>
                <a:cs typeface="Times New Roman"/>
              </a:rPr>
              <a:t>Caesaropapism</a:t>
            </a:r>
            <a:r>
              <a:rPr lang="en-US" sz="3600" dirty="0">
                <a:latin typeface="Calibri"/>
                <a:ea typeface="Calibri"/>
                <a:cs typeface="Times New Roman"/>
              </a:rPr>
              <a:t> (3.2.I.A.)</a:t>
            </a:r>
            <a:br>
              <a:rPr lang="en-US" sz="3600" dirty="0">
                <a:latin typeface="Calibri"/>
                <a:ea typeface="Calibri"/>
                <a:cs typeface="Times New Roman"/>
              </a:rPr>
            </a:br>
            <a:endParaRPr lang="en-US" dirty="0"/>
          </a:p>
        </p:txBody>
      </p:sp>
      <p:sp>
        <p:nvSpPr>
          <p:cNvPr id="5" name="Content Placeholder 4"/>
          <p:cNvSpPr>
            <a:spLocks noGrp="1"/>
          </p:cNvSpPr>
          <p:nvPr>
            <p:ph sz="half" idx="1"/>
          </p:nvPr>
        </p:nvSpPr>
        <p:spPr/>
        <p:txBody>
          <a:bodyPr/>
          <a:lstStyle/>
          <a:p>
            <a:r>
              <a:rPr lang="en-US" dirty="0">
                <a:solidFill>
                  <a:srgbClr val="444444"/>
                </a:solidFill>
                <a:latin typeface="Asap"/>
              </a:rPr>
              <a:t>political system in which the head of the </a:t>
            </a:r>
            <a:r>
              <a:rPr lang="en-US" dirty="0">
                <a:solidFill>
                  <a:srgbClr val="2393BD"/>
                </a:solidFill>
                <a:latin typeface="Asap"/>
                <a:hlinkClick r:id="rId2"/>
              </a:rPr>
              <a:t>state</a:t>
            </a:r>
            <a:r>
              <a:rPr lang="en-US" dirty="0">
                <a:solidFill>
                  <a:srgbClr val="444444"/>
                </a:solidFill>
                <a:latin typeface="Asap"/>
              </a:rPr>
              <a:t> is also the head of the church and supreme judge in religious matters. The term is most frequently associated with the late Roman, </a:t>
            </a:r>
            <a:r>
              <a:rPr lang="en-US" dirty="0" smtClean="0">
                <a:solidFill>
                  <a:srgbClr val="444444"/>
                </a:solidFill>
                <a:latin typeface="Asap"/>
              </a:rPr>
              <a:t>or </a:t>
            </a:r>
            <a:r>
              <a:rPr lang="en-US" dirty="0" smtClean="0">
                <a:solidFill>
                  <a:srgbClr val="2393BD"/>
                </a:solidFill>
                <a:latin typeface="Asap"/>
                <a:hlinkClick r:id="rId3"/>
              </a:rPr>
              <a:t>Byzantine</a:t>
            </a:r>
            <a:r>
              <a:rPr lang="en-US" dirty="0">
                <a:solidFill>
                  <a:srgbClr val="2393BD"/>
                </a:solidFill>
                <a:latin typeface="Asap"/>
                <a:hlinkClick r:id="rId3"/>
              </a:rPr>
              <a:t>, Empire</a:t>
            </a:r>
            <a:r>
              <a:rPr lang="en-US" dirty="0">
                <a:solidFill>
                  <a:srgbClr val="444444"/>
                </a:solidFill>
                <a:latin typeface="Asap"/>
              </a:rPr>
              <a:t>. </a:t>
            </a:r>
            <a:endParaRPr lang="en-US" dirty="0"/>
          </a:p>
        </p:txBody>
      </p:sp>
      <p:sp>
        <p:nvSpPr>
          <p:cNvPr id="6" name="Content Placeholder 5"/>
          <p:cNvSpPr>
            <a:spLocks noGrp="1"/>
          </p:cNvSpPr>
          <p:nvPr>
            <p:ph sz="half" idx="2"/>
          </p:nvPr>
        </p:nvSpPr>
        <p:spPr/>
        <p:txBody>
          <a:bodyPr/>
          <a:lstStyle/>
          <a:p>
            <a:endParaRPr lang="en-US"/>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95438" y="3168650"/>
            <a:ext cx="5951537"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1536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srgbClr val="93A299">
                    <a:lumMod val="75000"/>
                  </a:srgbClr>
                </a:solidFill>
              </a:rPr>
              <a:t>Characteristics of the Byzantine Empire </a:t>
            </a:r>
            <a:endParaRPr lang="en-US" dirty="0"/>
          </a:p>
        </p:txBody>
      </p:sp>
      <p:sp>
        <p:nvSpPr>
          <p:cNvPr id="3" name="Content Placeholder 2"/>
          <p:cNvSpPr>
            <a:spLocks noGrp="1"/>
          </p:cNvSpPr>
          <p:nvPr>
            <p:ph idx="1"/>
          </p:nvPr>
        </p:nvSpPr>
        <p:spPr/>
        <p:txBody>
          <a:bodyPr/>
          <a:lstStyle/>
          <a:p>
            <a:r>
              <a:rPr lang="en-US" dirty="0" smtClean="0"/>
              <a:t>Eunuchs were the closest to the emperor and gained power </a:t>
            </a:r>
          </a:p>
          <a:p>
            <a:endParaRPr lang="en-US" dirty="0"/>
          </a:p>
          <a:p>
            <a:r>
              <a:rPr lang="en-US" dirty="0" smtClean="0"/>
              <a:t>Provincial governors kept tabs on the military and an elaborate spy system developed to prevent takeovers </a:t>
            </a:r>
          </a:p>
          <a:p>
            <a:endParaRPr lang="en-US" dirty="0"/>
          </a:p>
          <a:p>
            <a:r>
              <a:rPr lang="en-US" dirty="0" smtClean="0"/>
              <a:t>Located at the center, Byzantine Empire was constantly barraged with attacks or opportunities to attack; led to a weak empire </a:t>
            </a:r>
            <a:endParaRPr lang="en-US" dirty="0"/>
          </a:p>
        </p:txBody>
      </p:sp>
    </p:spTree>
    <p:extLst>
      <p:ext uri="{BB962C8B-B14F-4D97-AF65-F5344CB8AC3E}">
        <p14:creationId xmlns:p14="http://schemas.microsoft.com/office/powerpoint/2010/main" val="3227147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solidFill>
                  <a:srgbClr val="93A299">
                    <a:lumMod val="75000"/>
                  </a:srgbClr>
                </a:solidFill>
              </a:rPr>
              <a:t>Characteristics of the Byzantine Empire </a:t>
            </a:r>
            <a:endParaRPr lang="en-US" dirty="0"/>
          </a:p>
        </p:txBody>
      </p:sp>
      <p:sp>
        <p:nvSpPr>
          <p:cNvPr id="3" name="Content Placeholder 2"/>
          <p:cNvSpPr>
            <a:spLocks noGrp="1"/>
          </p:cNvSpPr>
          <p:nvPr>
            <p:ph idx="1"/>
          </p:nvPr>
        </p:nvSpPr>
        <p:spPr/>
        <p:txBody>
          <a:bodyPr/>
          <a:lstStyle/>
          <a:p>
            <a:r>
              <a:rPr lang="en-US" dirty="0" smtClean="0"/>
              <a:t>The emperor was often deposed and new ones cruel or insane leading to inconsistent leadership </a:t>
            </a:r>
          </a:p>
          <a:p>
            <a:endParaRPr lang="en-US" dirty="0"/>
          </a:p>
          <a:p>
            <a:r>
              <a:rPr lang="en-US" dirty="0" smtClean="0"/>
              <a:t>Several female empresses </a:t>
            </a:r>
          </a:p>
          <a:p>
            <a:endParaRPr lang="en-US" dirty="0"/>
          </a:p>
          <a:p>
            <a:r>
              <a:rPr lang="en-US" dirty="0" smtClean="0"/>
              <a:t>Constantinople was the political, religious, and educational center; had to learn Greek to be in the </a:t>
            </a:r>
            <a:r>
              <a:rPr lang="en-US" dirty="0" err="1" smtClean="0"/>
              <a:t>govt</a:t>
            </a:r>
            <a:r>
              <a:rPr lang="en-US" dirty="0" smtClean="0"/>
              <a:t>; rule by Justinian’s Code of Law </a:t>
            </a:r>
            <a:endParaRPr lang="en-US" dirty="0"/>
          </a:p>
        </p:txBody>
      </p:sp>
    </p:spTree>
    <p:extLst>
      <p:ext uri="{BB962C8B-B14F-4D97-AF65-F5344CB8AC3E}">
        <p14:creationId xmlns:p14="http://schemas.microsoft.com/office/powerpoint/2010/main" val="3089504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solidFill>
                  <a:srgbClr val="93A299">
                    <a:lumMod val="75000"/>
                  </a:srgbClr>
                </a:solidFill>
              </a:rPr>
              <a:t>Characteristics of the Byzantine Empire </a:t>
            </a:r>
            <a:endParaRPr lang="en-US" dirty="0"/>
          </a:p>
        </p:txBody>
      </p:sp>
      <p:sp>
        <p:nvSpPr>
          <p:cNvPr id="3" name="Content Placeholder 2"/>
          <p:cNvSpPr>
            <a:spLocks noGrp="1"/>
          </p:cNvSpPr>
          <p:nvPr>
            <p:ph idx="1"/>
          </p:nvPr>
        </p:nvSpPr>
        <p:spPr/>
        <p:txBody>
          <a:bodyPr/>
          <a:lstStyle/>
          <a:p>
            <a:r>
              <a:rPr lang="en-US" dirty="0" smtClean="0"/>
              <a:t>Social Structure had a large peasant class who provided agriculture and taxes; status of women at time of Justinian improved with right to own property, be part of legal proceedings, and actually ruled as emperors, but as time passed women were confined to home and veiled </a:t>
            </a:r>
          </a:p>
          <a:p>
            <a:endParaRPr lang="en-US" dirty="0"/>
          </a:p>
          <a:p>
            <a:r>
              <a:rPr lang="en-US" dirty="0" smtClean="0"/>
              <a:t>Socially there were lots of free peasants; other peasant were under the control of growing wealth class; women were increasingly isolated</a:t>
            </a:r>
            <a:endParaRPr lang="en-US" dirty="0"/>
          </a:p>
        </p:txBody>
      </p:sp>
    </p:spTree>
    <p:extLst>
      <p:ext uri="{BB962C8B-B14F-4D97-AF65-F5344CB8AC3E}">
        <p14:creationId xmlns:p14="http://schemas.microsoft.com/office/powerpoint/2010/main" val="2628452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solidFill>
                  <a:srgbClr val="93A299">
                    <a:lumMod val="75000"/>
                  </a:srgbClr>
                </a:solidFill>
              </a:rPr>
              <a:t>Characteristics of the Byzantine Empire </a:t>
            </a:r>
            <a:endParaRPr lang="en-US" dirty="0"/>
          </a:p>
        </p:txBody>
      </p:sp>
      <p:sp>
        <p:nvSpPr>
          <p:cNvPr id="3" name="Content Placeholder 2"/>
          <p:cNvSpPr>
            <a:spLocks noGrp="1"/>
          </p:cNvSpPr>
          <p:nvPr>
            <p:ph idx="1"/>
          </p:nvPr>
        </p:nvSpPr>
        <p:spPr>
          <a:xfrm>
            <a:off x="0" y="1752600"/>
            <a:ext cx="9067800" cy="5105400"/>
          </a:xfrm>
        </p:spPr>
        <p:txBody>
          <a:bodyPr>
            <a:normAutofit/>
          </a:bodyPr>
          <a:lstStyle/>
          <a:p>
            <a:r>
              <a:rPr lang="en-US" dirty="0" smtClean="0"/>
              <a:t>Economic system depended on trade routes with its locations into the Med. Sea and access to the Silk Road (smuggled silk worms from China to start making silk) </a:t>
            </a:r>
          </a:p>
          <a:p>
            <a:pPr lvl="1"/>
            <a:r>
              <a:rPr lang="en-US" dirty="0" smtClean="0"/>
              <a:t>Large peasant class but not merchant class w/ the </a:t>
            </a:r>
            <a:r>
              <a:rPr lang="en-US" dirty="0" err="1" smtClean="0"/>
              <a:t>govt</a:t>
            </a:r>
            <a:r>
              <a:rPr lang="en-US" dirty="0" smtClean="0"/>
              <a:t> controlling the economy </a:t>
            </a:r>
          </a:p>
          <a:p>
            <a:pPr lvl="1"/>
            <a:r>
              <a:rPr lang="en-US" dirty="0" smtClean="0"/>
              <a:t>Byzantine gold coin, the solidus, was the standard for coinage and trade until Italian currencies took over </a:t>
            </a:r>
          </a:p>
          <a:p>
            <a:pPr lvl="1"/>
            <a:r>
              <a:rPr lang="en-US" dirty="0" smtClean="0"/>
              <a:t>The Crusades would change the trade routes and Const. would suffer </a:t>
            </a:r>
          </a:p>
          <a:p>
            <a:pPr lvl="1"/>
            <a:r>
              <a:rPr lang="en-US" dirty="0" smtClean="0"/>
              <a:t>Controlled silk trades in the region; dealt with Muslim traders; at the crossroads; primary products were luxury goods (silk, cloth, and carpets) </a:t>
            </a:r>
          </a:p>
          <a:p>
            <a:pPr lvl="1"/>
            <a:r>
              <a:rPr lang="en-US" dirty="0" smtClean="0"/>
              <a:t>Const. was the main hub of trade while other urban areas were relatively small (lack of diversification) </a:t>
            </a:r>
          </a:p>
          <a:p>
            <a:pPr lvl="1"/>
            <a:endParaRPr lang="en-US" dirty="0"/>
          </a:p>
        </p:txBody>
      </p:sp>
    </p:spTree>
    <p:extLst>
      <p:ext uri="{BB962C8B-B14F-4D97-AF65-F5344CB8AC3E}">
        <p14:creationId xmlns:p14="http://schemas.microsoft.com/office/powerpoint/2010/main" val="1996325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a:t>
            </a:r>
            <a:endParaRPr lang="en-US" dirty="0"/>
          </a:p>
        </p:txBody>
      </p:sp>
      <p:sp>
        <p:nvSpPr>
          <p:cNvPr id="3" name="Content Placeholder 2"/>
          <p:cNvSpPr>
            <a:spLocks noGrp="1"/>
          </p:cNvSpPr>
          <p:nvPr>
            <p:ph idx="1"/>
          </p:nvPr>
        </p:nvSpPr>
        <p:spPr/>
        <p:txBody>
          <a:bodyPr/>
          <a:lstStyle/>
          <a:p>
            <a:r>
              <a:rPr lang="en-US" dirty="0" smtClean="0"/>
              <a:t>Cultural life highlights include icon painting, domed buildings and innovative architecture, some diversity, and very elaborate mosaics </a:t>
            </a:r>
            <a:endParaRPr lang="en-US" dirty="0"/>
          </a:p>
        </p:txBody>
      </p:sp>
    </p:spTree>
    <p:extLst>
      <p:ext uri="{BB962C8B-B14F-4D97-AF65-F5344CB8AC3E}">
        <p14:creationId xmlns:p14="http://schemas.microsoft.com/office/powerpoint/2010/main" val="3321854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t>
            </a:r>
            <a:endParaRPr lang="en-US" dirty="0"/>
          </a:p>
        </p:txBody>
      </p:sp>
      <p:sp>
        <p:nvSpPr>
          <p:cNvPr id="3" name="Content Placeholder 2"/>
          <p:cNvSpPr>
            <a:spLocks noGrp="1"/>
          </p:cNvSpPr>
          <p:nvPr>
            <p:ph idx="1"/>
          </p:nvPr>
        </p:nvSpPr>
        <p:spPr/>
        <p:txBody>
          <a:bodyPr/>
          <a:lstStyle/>
          <a:p>
            <a:r>
              <a:rPr lang="en-US" dirty="0" smtClean="0"/>
              <a:t>Justinian believed in having one religion for Empire </a:t>
            </a:r>
          </a:p>
          <a:p>
            <a:endParaRPr lang="en-US" dirty="0"/>
          </a:p>
          <a:p>
            <a:r>
              <a:rPr lang="en-US" dirty="0" smtClean="0"/>
              <a:t>Persecuted Jews and interfered in the activities of the synagogues forbidding the use of Hebrews in services; some were forced to convert </a:t>
            </a:r>
          </a:p>
          <a:p>
            <a:endParaRPr lang="en-US" dirty="0"/>
          </a:p>
          <a:p>
            <a:pPr marL="114300" indent="0">
              <a:buNone/>
            </a:pPr>
            <a:endParaRPr lang="en-US" dirty="0"/>
          </a:p>
        </p:txBody>
      </p:sp>
    </p:spTree>
    <p:extLst>
      <p:ext uri="{BB962C8B-B14F-4D97-AF65-F5344CB8AC3E}">
        <p14:creationId xmlns:p14="http://schemas.microsoft.com/office/powerpoint/2010/main" val="1158401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Differences between the Roman Catholic Church and Greek Orthodox </a:t>
            </a:r>
            <a:endParaRPr lang="en-US" dirty="0"/>
          </a:p>
        </p:txBody>
      </p:sp>
      <p:sp>
        <p:nvSpPr>
          <p:cNvPr id="7" name="Text Placeholder 6"/>
          <p:cNvSpPr>
            <a:spLocks noGrp="1"/>
          </p:cNvSpPr>
          <p:nvPr>
            <p:ph type="body" idx="1"/>
          </p:nvPr>
        </p:nvSpPr>
        <p:spPr/>
        <p:txBody>
          <a:bodyPr/>
          <a:lstStyle/>
          <a:p>
            <a:r>
              <a:rPr lang="en-US" dirty="0" smtClean="0"/>
              <a:t>Roman </a:t>
            </a:r>
            <a:endParaRPr lang="en-US" dirty="0"/>
          </a:p>
        </p:txBody>
      </p:sp>
      <p:sp>
        <p:nvSpPr>
          <p:cNvPr id="8" name="Content Placeholder 7"/>
          <p:cNvSpPr>
            <a:spLocks noGrp="1"/>
          </p:cNvSpPr>
          <p:nvPr>
            <p:ph sz="half" idx="2"/>
          </p:nvPr>
        </p:nvSpPr>
        <p:spPr/>
        <p:txBody>
          <a:bodyPr/>
          <a:lstStyle/>
          <a:p>
            <a:r>
              <a:rPr lang="en-US" dirty="0" smtClean="0"/>
              <a:t>Pope was the religious head </a:t>
            </a:r>
          </a:p>
          <a:p>
            <a:r>
              <a:rPr lang="en-US" dirty="0" smtClean="0"/>
              <a:t>Latin </a:t>
            </a:r>
          </a:p>
          <a:p>
            <a:r>
              <a:rPr lang="en-US" dirty="0" smtClean="0"/>
              <a:t>Had icons </a:t>
            </a:r>
          </a:p>
          <a:p>
            <a:r>
              <a:rPr lang="en-US" dirty="0" smtClean="0"/>
              <a:t>Priests celibate </a:t>
            </a:r>
          </a:p>
          <a:p>
            <a:pPr marL="114300" indent="0">
              <a:buNone/>
            </a:pPr>
            <a:endParaRPr lang="en-US" dirty="0"/>
          </a:p>
        </p:txBody>
      </p:sp>
      <p:sp>
        <p:nvSpPr>
          <p:cNvPr id="9" name="Text Placeholder 8"/>
          <p:cNvSpPr>
            <a:spLocks noGrp="1"/>
          </p:cNvSpPr>
          <p:nvPr>
            <p:ph type="body" sz="quarter" idx="3"/>
          </p:nvPr>
        </p:nvSpPr>
        <p:spPr/>
        <p:txBody>
          <a:bodyPr/>
          <a:lstStyle/>
          <a:p>
            <a:r>
              <a:rPr lang="en-US" dirty="0" smtClean="0"/>
              <a:t>Byzantine </a:t>
            </a:r>
            <a:endParaRPr lang="en-US" dirty="0"/>
          </a:p>
        </p:txBody>
      </p:sp>
      <p:sp>
        <p:nvSpPr>
          <p:cNvPr id="10" name="Content Placeholder 9"/>
          <p:cNvSpPr>
            <a:spLocks noGrp="1"/>
          </p:cNvSpPr>
          <p:nvPr>
            <p:ph sz="quarter" idx="4"/>
          </p:nvPr>
        </p:nvSpPr>
        <p:spPr/>
        <p:txBody>
          <a:bodyPr/>
          <a:lstStyle/>
          <a:p>
            <a:r>
              <a:rPr lang="en-US" dirty="0" smtClean="0"/>
              <a:t>Emperor was pol/</a:t>
            </a:r>
            <a:r>
              <a:rPr lang="en-US" dirty="0" err="1" smtClean="0"/>
              <a:t>rel</a:t>
            </a:r>
            <a:r>
              <a:rPr lang="en-US" dirty="0" smtClean="0"/>
              <a:t> head (with Patriarch) </a:t>
            </a:r>
          </a:p>
          <a:p>
            <a:endParaRPr lang="en-US" dirty="0"/>
          </a:p>
          <a:p>
            <a:r>
              <a:rPr lang="en-US" dirty="0" smtClean="0"/>
              <a:t>Greek </a:t>
            </a:r>
          </a:p>
          <a:p>
            <a:r>
              <a:rPr lang="en-US" dirty="0" smtClean="0"/>
              <a:t>At times no icons </a:t>
            </a:r>
          </a:p>
          <a:p>
            <a:r>
              <a:rPr lang="en-US" dirty="0" smtClean="0"/>
              <a:t>Priests could marry </a:t>
            </a:r>
            <a:endParaRPr lang="en-US" dirty="0"/>
          </a:p>
        </p:txBody>
      </p:sp>
    </p:spTree>
    <p:extLst>
      <p:ext uri="{BB962C8B-B14F-4D97-AF65-F5344CB8AC3E}">
        <p14:creationId xmlns:p14="http://schemas.microsoft.com/office/powerpoint/2010/main" val="1838517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t>
            </a:r>
            <a:endParaRPr lang="en-US" dirty="0"/>
          </a:p>
        </p:txBody>
      </p:sp>
      <p:sp>
        <p:nvSpPr>
          <p:cNvPr id="7" name="Content Placeholder 6"/>
          <p:cNvSpPr>
            <a:spLocks noGrp="1"/>
          </p:cNvSpPr>
          <p:nvPr>
            <p:ph idx="1"/>
          </p:nvPr>
        </p:nvSpPr>
        <p:spPr/>
        <p:txBody>
          <a:bodyPr/>
          <a:lstStyle/>
          <a:p>
            <a:r>
              <a:rPr lang="en-US" dirty="0" smtClean="0"/>
              <a:t>Of all the issues, iconoclasm was the biggest; the Byzantine leaders resented pope interference and the call for the destruction of religious icons (literal interpretation of the 10 Commandments)</a:t>
            </a:r>
          </a:p>
          <a:p>
            <a:pPr marL="114300" indent="0">
              <a:buNone/>
            </a:pPr>
            <a:endParaRPr lang="en-US" dirty="0" smtClean="0"/>
          </a:p>
          <a:p>
            <a:r>
              <a:rPr lang="en-US" dirty="0" smtClean="0"/>
              <a:t>Icons would be gradually restored while state control of religion was strengthened </a:t>
            </a:r>
          </a:p>
          <a:p>
            <a:r>
              <a:rPr lang="en-US" dirty="0" smtClean="0"/>
              <a:t>In the end the pope would be excommunicate the Byzantine patriarch and vice versa in the religious Schism in 1054</a:t>
            </a:r>
            <a:endParaRPr lang="en-US" dirty="0"/>
          </a:p>
          <a:p>
            <a:endParaRPr lang="en-US" dirty="0"/>
          </a:p>
        </p:txBody>
      </p:sp>
    </p:spTree>
    <p:extLst>
      <p:ext uri="{BB962C8B-B14F-4D97-AF65-F5344CB8AC3E}">
        <p14:creationId xmlns:p14="http://schemas.microsoft.com/office/powerpoint/2010/main" val="2819469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Calibri"/>
                <a:ea typeface="Calibri"/>
                <a:cs typeface="Times New Roman"/>
              </a:rPr>
              <a:t>.)</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027699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spcBef>
                <a:spcPts val="0"/>
              </a:spcBef>
              <a:spcAft>
                <a:spcPts val="0"/>
              </a:spcAft>
            </a:pPr>
            <a:r>
              <a:rPr lang="en-US" dirty="0">
                <a:latin typeface="Comic Sans MS"/>
                <a:ea typeface="Times New Roman"/>
                <a:cs typeface="Times New Roman"/>
              </a:rPr>
              <a:t>Byzantine Empire (aka “Rum” </a:t>
            </a:r>
            <a:r>
              <a:rPr lang="ar-SA" dirty="0">
                <a:latin typeface="Comic Sans MS"/>
                <a:ea typeface="Times New Roman"/>
                <a:cs typeface="Times New Roman"/>
              </a:rPr>
              <a:t>سورة الروم</a:t>
            </a:r>
            <a:r>
              <a:rPr lang="en-US" dirty="0">
                <a:latin typeface="Comic Sans MS"/>
                <a:ea typeface="Times New Roman"/>
                <a:cs typeface="Times New Roman"/>
              </a:rPr>
              <a:t> to the Arabs; Eastern Roman Empire; wasn’t known as the Byzantine until 1557, named by a </a:t>
            </a:r>
            <a:r>
              <a:rPr lang="en-US" dirty="0" smtClean="0">
                <a:latin typeface="Comic Sans MS"/>
                <a:ea typeface="Times New Roman"/>
                <a:cs typeface="Times New Roman"/>
              </a:rPr>
              <a:t>German</a:t>
            </a:r>
            <a:r>
              <a:rPr lang="en-US" sz="3200" dirty="0" smtClean="0">
                <a:latin typeface="Comic Sans MS"/>
                <a:ea typeface="Times New Roman"/>
                <a:cs typeface="Times New Roman"/>
              </a:rPr>
              <a:t> </a:t>
            </a:r>
            <a:r>
              <a:rPr lang="en-US" dirty="0" smtClean="0">
                <a:latin typeface="Comic Sans MS"/>
                <a:ea typeface="Times New Roman"/>
                <a:cs typeface="Times New Roman"/>
              </a:rPr>
              <a:t>historian</a:t>
            </a:r>
            <a:r>
              <a:rPr lang="en-US" dirty="0">
                <a:latin typeface="Comic Sans MS"/>
                <a:ea typeface="Times New Roman"/>
                <a:cs typeface="Times New Roman"/>
              </a:rPr>
              <a:t>; up to that time it was Romania)</a:t>
            </a:r>
            <a:endParaRPr lang="en-US" sz="3200" dirty="0">
              <a:latin typeface="Comic Sans MS"/>
              <a:ea typeface="Times New Roman"/>
              <a:cs typeface="Times New Roman"/>
            </a:endParaRPr>
          </a:p>
          <a:p>
            <a:pPr marL="0" marR="0">
              <a:spcBef>
                <a:spcPts val="0"/>
              </a:spcBef>
              <a:spcAft>
                <a:spcPts val="0"/>
              </a:spcAft>
            </a:pPr>
            <a:r>
              <a:rPr lang="en-US" dirty="0">
                <a:latin typeface="Comic Sans MS"/>
                <a:ea typeface="Times New Roman"/>
                <a:cs typeface="Times New Roman"/>
              </a:rPr>
              <a:t> 	--territory included the Anatolia Peninsula and the Balkan area</a:t>
            </a:r>
            <a:endParaRPr lang="en-US" sz="3200" dirty="0">
              <a:latin typeface="Comic Sans MS"/>
              <a:ea typeface="Times New Roman"/>
              <a:cs typeface="Times New Roman"/>
            </a:endParaRPr>
          </a:p>
          <a:p>
            <a:pPr marL="0" marR="0">
              <a:spcBef>
                <a:spcPts val="0"/>
              </a:spcBef>
              <a:spcAft>
                <a:spcPts val="0"/>
              </a:spcAft>
            </a:pPr>
            <a:r>
              <a:rPr lang="en-US" dirty="0">
                <a:latin typeface="Comic Sans MS"/>
                <a:ea typeface="Times New Roman"/>
                <a:cs typeface="Times New Roman"/>
              </a:rPr>
              <a:t>	--continued to feel the impact of Hellenism</a:t>
            </a:r>
            <a:endParaRPr lang="en-US" sz="3200" dirty="0">
              <a:latin typeface="Comic Sans MS"/>
              <a:ea typeface="Times New Roman"/>
              <a:cs typeface="Times New Roman"/>
            </a:endParaRPr>
          </a:p>
          <a:p>
            <a:endParaRPr lang="en-US" dirty="0"/>
          </a:p>
        </p:txBody>
      </p:sp>
    </p:spTree>
    <p:extLst>
      <p:ext uri="{BB962C8B-B14F-4D97-AF65-F5344CB8AC3E}">
        <p14:creationId xmlns:p14="http://schemas.microsoft.com/office/powerpoint/2010/main" val="3567139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fall </a:t>
            </a:r>
            <a:endParaRPr lang="en-US" dirty="0"/>
          </a:p>
        </p:txBody>
      </p:sp>
      <p:sp>
        <p:nvSpPr>
          <p:cNvPr id="3" name="Content Placeholder 2"/>
          <p:cNvSpPr>
            <a:spLocks noGrp="1"/>
          </p:cNvSpPr>
          <p:nvPr>
            <p:ph idx="1"/>
          </p:nvPr>
        </p:nvSpPr>
        <p:spPr/>
        <p:txBody>
          <a:bodyPr/>
          <a:lstStyle/>
          <a:p>
            <a:pPr marL="0" marR="0">
              <a:spcBef>
                <a:spcPts val="0"/>
              </a:spcBef>
              <a:spcAft>
                <a:spcPts val="0"/>
              </a:spcAft>
            </a:pPr>
            <a:r>
              <a:rPr lang="en-US" dirty="0">
                <a:latin typeface="Comic Sans MS"/>
                <a:ea typeface="Times New Roman"/>
                <a:cs typeface="Times New Roman"/>
              </a:rPr>
              <a:t>Western Europe is drawn into the “Dark Ages” w/ the landlords &amp; gradually the Catholic Church filling the political power vacuum; while </a:t>
            </a:r>
            <a:endParaRPr lang="en-US" sz="3200" dirty="0">
              <a:latin typeface="Comic Sans MS"/>
              <a:ea typeface="Times New Roman"/>
              <a:cs typeface="Times New Roman"/>
            </a:endParaRPr>
          </a:p>
          <a:p>
            <a:pPr marL="0" marR="0" indent="457200">
              <a:spcBef>
                <a:spcPts val="0"/>
              </a:spcBef>
              <a:spcAft>
                <a:spcPts val="0"/>
              </a:spcAft>
            </a:pPr>
            <a:r>
              <a:rPr lang="en-US" dirty="0">
                <a:latin typeface="Comic Sans MS"/>
                <a:ea typeface="Times New Roman"/>
                <a:cs typeface="Times New Roman"/>
              </a:rPr>
              <a:t>Eastern Europe hangs on as the Byzantine Empire w/ Constantinople as its capitol=urbanized, literary center at the crossroads of 2 </a:t>
            </a:r>
            <a:r>
              <a:rPr lang="en-US" dirty="0" smtClean="0">
                <a:latin typeface="Comic Sans MS"/>
                <a:ea typeface="Times New Roman"/>
                <a:cs typeface="Times New Roman"/>
              </a:rPr>
              <a:t>areas </a:t>
            </a:r>
            <a:endParaRPr lang="en-US" sz="3200" dirty="0">
              <a:latin typeface="Comic Sans MS"/>
              <a:ea typeface="Times New Roman"/>
              <a:cs typeface="Times New Roman"/>
            </a:endParaRPr>
          </a:p>
          <a:p>
            <a:pPr marL="0" marR="0">
              <a:spcBef>
                <a:spcPts val="0"/>
              </a:spcBef>
              <a:spcAft>
                <a:spcPts val="0"/>
              </a:spcAft>
            </a:pPr>
            <a:r>
              <a:rPr lang="en-US" dirty="0">
                <a:latin typeface="Comic Sans MS"/>
                <a:ea typeface="Times New Roman"/>
                <a:cs typeface="Times New Roman"/>
              </a:rPr>
              <a:t> </a:t>
            </a:r>
            <a:endParaRPr lang="en-US" sz="3200" dirty="0">
              <a:latin typeface="Comic Sans MS"/>
              <a:ea typeface="Times New Roman"/>
              <a:cs typeface="Times New Roman"/>
            </a:endParaRPr>
          </a:p>
          <a:p>
            <a:endParaRPr lang="en-US" dirty="0"/>
          </a:p>
        </p:txBody>
      </p:sp>
    </p:spTree>
    <p:extLst>
      <p:ext uri="{BB962C8B-B14F-4D97-AF65-F5344CB8AC3E}">
        <p14:creationId xmlns:p14="http://schemas.microsoft.com/office/powerpoint/2010/main" val="2890115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8372"/>
            <a:ext cx="9144000" cy="1420428"/>
          </a:xfrm>
        </p:spPr>
        <p:txBody>
          <a:bodyPr>
            <a:normAutofit fontScale="90000"/>
          </a:bodyPr>
          <a:lstStyle/>
          <a:p>
            <a:pPr marL="0" marR="0">
              <a:spcBef>
                <a:spcPts val="0"/>
              </a:spcBef>
              <a:spcAft>
                <a:spcPts val="0"/>
              </a:spcAft>
            </a:pPr>
            <a:r>
              <a:rPr lang="en-US" sz="3600" dirty="0">
                <a:latin typeface="Comic Sans MS"/>
                <a:ea typeface="Times New Roman"/>
                <a:cs typeface="Times New Roman"/>
              </a:rPr>
              <a:t>How did the development of Eastern Europe differ from Western?</a:t>
            </a:r>
            <a:r>
              <a:rPr lang="en-US" sz="4400" dirty="0">
                <a:latin typeface="Comic Sans MS"/>
                <a:ea typeface="Times New Roman"/>
                <a:cs typeface="Times New Roman"/>
              </a:rPr>
              <a:t/>
            </a:r>
            <a:br>
              <a:rPr lang="en-US" sz="4400" dirty="0">
                <a:latin typeface="Comic Sans MS"/>
                <a:ea typeface="Times New Roman"/>
                <a:cs typeface="Times New Roman"/>
              </a:rPr>
            </a:br>
            <a:r>
              <a:rPr lang="en-US" sz="3600" dirty="0">
                <a:latin typeface="Comic Sans MS"/>
                <a:ea typeface="Times New Roman"/>
                <a:cs typeface="Times New Roman"/>
              </a:rPr>
              <a:t> </a:t>
            </a:r>
            <a:r>
              <a:rPr lang="en-US" sz="4400" dirty="0">
                <a:latin typeface="Comic Sans MS"/>
                <a:ea typeface="Times New Roman"/>
                <a:cs typeface="Times New Roman"/>
              </a:rPr>
              <a:t/>
            </a:r>
            <a:br>
              <a:rPr lang="en-US" sz="4400" dirty="0">
                <a:latin typeface="Comic Sans MS"/>
                <a:ea typeface="Times New Roman"/>
                <a:cs typeface="Times New Roman"/>
              </a:rPr>
            </a:br>
            <a:endParaRPr lang="en-US" dirty="0"/>
          </a:p>
        </p:txBody>
      </p:sp>
      <p:sp>
        <p:nvSpPr>
          <p:cNvPr id="3" name="Content Placeholder 2"/>
          <p:cNvSpPr>
            <a:spLocks noGrp="1"/>
          </p:cNvSpPr>
          <p:nvPr>
            <p:ph idx="1"/>
          </p:nvPr>
        </p:nvSpPr>
        <p:spPr>
          <a:xfrm>
            <a:off x="152400" y="1752600"/>
            <a:ext cx="8534400" cy="4373563"/>
          </a:xfrm>
        </p:spPr>
        <p:txBody>
          <a:bodyPr>
            <a:normAutofit fontScale="92500" lnSpcReduction="10000"/>
          </a:bodyPr>
          <a:lstStyle/>
          <a:p>
            <a:pPr marL="457200" marR="0">
              <a:spcBef>
                <a:spcPts val="0"/>
              </a:spcBef>
              <a:spcAft>
                <a:spcPts val="0"/>
              </a:spcAft>
            </a:pPr>
            <a:r>
              <a:rPr lang="en-US" dirty="0">
                <a:latin typeface="Comic Sans MS"/>
                <a:ea typeface="Times New Roman"/>
                <a:cs typeface="Times New Roman"/>
              </a:rPr>
              <a:t>“The Byzantine Empire was the direct descendent of Roman imperial rule &amp; tradition. It centralized control over Byzantine politics, society, &amp; economics; whereas Western European institutions were decentralized. </a:t>
            </a:r>
            <a:endParaRPr lang="en-US" dirty="0" smtClean="0">
              <a:latin typeface="Comic Sans MS"/>
              <a:ea typeface="Times New Roman"/>
              <a:cs typeface="Times New Roman"/>
            </a:endParaRPr>
          </a:p>
          <a:p>
            <a:pPr marL="457200" marR="0">
              <a:spcBef>
                <a:spcPts val="0"/>
              </a:spcBef>
              <a:spcAft>
                <a:spcPts val="0"/>
              </a:spcAft>
            </a:pPr>
            <a:r>
              <a:rPr lang="en-US" dirty="0" smtClean="0">
                <a:latin typeface="Comic Sans MS"/>
                <a:ea typeface="Times New Roman"/>
                <a:cs typeface="Times New Roman"/>
              </a:rPr>
              <a:t>Byzantine </a:t>
            </a:r>
            <a:r>
              <a:rPr lang="en-US" dirty="0">
                <a:latin typeface="Comic Sans MS"/>
                <a:ea typeface="Times New Roman"/>
                <a:cs typeface="Times New Roman"/>
              </a:rPr>
              <a:t>decline was slow &amp; not always apparent. The Byzantine emperor had control over both religious &amp; secular affairs. This prevented the Eastern Empire from splitting into petty principalities, unlike Western Europe. </a:t>
            </a:r>
            <a:endParaRPr lang="en-US" dirty="0" smtClean="0">
              <a:latin typeface="Comic Sans MS"/>
              <a:ea typeface="Times New Roman"/>
              <a:cs typeface="Times New Roman"/>
            </a:endParaRPr>
          </a:p>
          <a:p>
            <a:pPr marL="457200" marR="0">
              <a:spcBef>
                <a:spcPts val="0"/>
              </a:spcBef>
              <a:spcAft>
                <a:spcPts val="0"/>
              </a:spcAft>
            </a:pPr>
            <a:r>
              <a:rPr lang="en-US" dirty="0" smtClean="0">
                <a:latin typeface="Comic Sans MS"/>
                <a:ea typeface="Times New Roman"/>
                <a:cs typeface="Times New Roman"/>
              </a:rPr>
              <a:t>As </a:t>
            </a:r>
            <a:r>
              <a:rPr lang="en-US" dirty="0">
                <a:latin typeface="Comic Sans MS"/>
                <a:ea typeface="Times New Roman"/>
                <a:cs typeface="Times New Roman"/>
              </a:rPr>
              <a:t>	technological development declined in Byzantium, it increased in Western Europe. Byzantium was directly threatened by Germanic Goths, nomadic Huns, the Iranian Sassanid Empire, &amp; ultimately Muslim expansion. The Byzantine Empire shrank steadily until Constantinople itself was captured in 1458.”</a:t>
            </a:r>
            <a:endParaRPr lang="en-US" sz="3200" dirty="0">
              <a:latin typeface="Comic Sans MS"/>
              <a:ea typeface="Times New Roman"/>
              <a:cs typeface="Times New Roman"/>
            </a:endParaRPr>
          </a:p>
          <a:p>
            <a:endParaRPr lang="en-US" dirty="0"/>
          </a:p>
        </p:txBody>
      </p:sp>
    </p:spTree>
    <p:extLst>
      <p:ext uri="{BB962C8B-B14F-4D97-AF65-F5344CB8AC3E}">
        <p14:creationId xmlns:p14="http://schemas.microsoft.com/office/powerpoint/2010/main" val="760012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0"/>
              </a:spcAft>
            </a:pPr>
            <a:r>
              <a:rPr lang="en-US" sz="3600" dirty="0">
                <a:latin typeface="Comic Sans MS"/>
                <a:ea typeface="Times New Roman"/>
                <a:cs typeface="Times New Roman"/>
              </a:rPr>
              <a:t>Significance of the Byzantine Empire:</a:t>
            </a:r>
            <a:endParaRPr lang="en-US" sz="4400" dirty="0">
              <a:effectLst/>
              <a:latin typeface="Comic Sans MS"/>
              <a:ea typeface="Times New Roman"/>
              <a:cs typeface="Times New Roman"/>
            </a:endParaRPr>
          </a:p>
        </p:txBody>
      </p:sp>
      <p:sp>
        <p:nvSpPr>
          <p:cNvPr id="3" name="Content Placeholder 2"/>
          <p:cNvSpPr>
            <a:spLocks noGrp="1"/>
          </p:cNvSpPr>
          <p:nvPr>
            <p:ph idx="1"/>
          </p:nvPr>
        </p:nvSpPr>
        <p:spPr/>
        <p:txBody>
          <a:bodyPr/>
          <a:lstStyle/>
          <a:p>
            <a:pPr marL="0" marR="0">
              <a:spcBef>
                <a:spcPts val="0"/>
              </a:spcBef>
              <a:spcAft>
                <a:spcPts val="0"/>
              </a:spcAft>
            </a:pPr>
            <a:r>
              <a:rPr lang="en-US" dirty="0" smtClean="0">
                <a:latin typeface="Comic Sans MS"/>
                <a:ea typeface="Times New Roman"/>
                <a:cs typeface="Times New Roman"/>
              </a:rPr>
              <a:t>establishment </a:t>
            </a:r>
            <a:r>
              <a:rPr lang="en-US" dirty="0">
                <a:latin typeface="Comic Sans MS"/>
                <a:ea typeface="Times New Roman"/>
                <a:cs typeface="Times New Roman"/>
              </a:rPr>
              <a:t>of the Eastern Orthodox Church, spreading of the empire into Russia, the rise of Constantinople as a major </a:t>
            </a:r>
            <a:r>
              <a:rPr lang="en-US" dirty="0" smtClean="0">
                <a:latin typeface="Comic Sans MS"/>
                <a:ea typeface="Times New Roman"/>
                <a:cs typeface="Times New Roman"/>
              </a:rPr>
              <a:t>hub </a:t>
            </a:r>
          </a:p>
          <a:p>
            <a:pPr marL="0" marR="0" indent="0">
              <a:spcBef>
                <a:spcPts val="0"/>
              </a:spcBef>
              <a:spcAft>
                <a:spcPts val="0"/>
              </a:spcAft>
              <a:buNone/>
            </a:pPr>
            <a:endParaRPr lang="en-US" dirty="0" smtClean="0">
              <a:latin typeface="Comic Sans MS"/>
              <a:ea typeface="Times New Roman"/>
              <a:cs typeface="Times New Roman"/>
            </a:endParaRPr>
          </a:p>
          <a:p>
            <a:pPr marL="0" marR="0">
              <a:spcBef>
                <a:spcPts val="0"/>
              </a:spcBef>
              <a:spcAft>
                <a:spcPts val="0"/>
              </a:spcAft>
            </a:pPr>
            <a:r>
              <a:rPr lang="en-US" dirty="0" smtClean="0">
                <a:latin typeface="Comic Sans MS"/>
                <a:ea typeface="Times New Roman"/>
                <a:cs typeface="Times New Roman"/>
              </a:rPr>
              <a:t>the </a:t>
            </a:r>
            <a:r>
              <a:rPr lang="en-US" dirty="0">
                <a:latin typeface="Comic Sans MS"/>
                <a:ea typeface="Times New Roman"/>
                <a:cs typeface="Times New Roman"/>
              </a:rPr>
              <a:t>continuity of 1000 years of </a:t>
            </a:r>
            <a:r>
              <a:rPr lang="en-US" dirty="0" smtClean="0">
                <a:latin typeface="Comic Sans MS"/>
                <a:ea typeface="Times New Roman"/>
                <a:cs typeface="Times New Roman"/>
              </a:rPr>
              <a:t>existence</a:t>
            </a:r>
          </a:p>
          <a:p>
            <a:pPr marL="0" marR="0" indent="0">
              <a:spcBef>
                <a:spcPts val="0"/>
              </a:spcBef>
              <a:spcAft>
                <a:spcPts val="0"/>
              </a:spcAft>
              <a:buNone/>
            </a:pPr>
            <a:endParaRPr lang="en-US" sz="3200" dirty="0">
              <a:latin typeface="Comic Sans MS"/>
              <a:ea typeface="Times New Roman"/>
              <a:cs typeface="Times New Roman"/>
            </a:endParaRPr>
          </a:p>
          <a:p>
            <a:pPr marL="0" marR="0">
              <a:spcBef>
                <a:spcPts val="0"/>
              </a:spcBef>
              <a:spcAft>
                <a:spcPts val="0"/>
              </a:spcAft>
            </a:pPr>
            <a:r>
              <a:rPr lang="en-US" dirty="0" smtClean="0">
                <a:latin typeface="Comic Sans MS"/>
                <a:ea typeface="Times New Roman"/>
                <a:cs typeface="Times New Roman"/>
              </a:rPr>
              <a:t>just </a:t>
            </a:r>
            <a:r>
              <a:rPr lang="en-US" dirty="0">
                <a:latin typeface="Comic Sans MS"/>
                <a:ea typeface="Times New Roman"/>
                <a:cs typeface="Times New Roman"/>
              </a:rPr>
              <a:t>as Japan would be a “mini-China” for years, Russia would be a “mini-Byzantine Empire” for years also</a:t>
            </a:r>
            <a:endParaRPr lang="en-US" sz="3200" dirty="0">
              <a:latin typeface="Comic Sans MS"/>
              <a:ea typeface="Times New Roman"/>
              <a:cs typeface="Times New Roman"/>
            </a:endParaRPr>
          </a:p>
          <a:p>
            <a:pPr marL="0" marR="0" indent="0">
              <a:spcBef>
                <a:spcPts val="0"/>
              </a:spcBef>
              <a:spcAft>
                <a:spcPts val="0"/>
              </a:spcAft>
              <a:buNone/>
            </a:pPr>
            <a:endParaRPr lang="en-US" sz="3200" dirty="0">
              <a:latin typeface="Comic Sans MS"/>
              <a:ea typeface="Times New Roman"/>
              <a:cs typeface="Times New Roman"/>
            </a:endParaRPr>
          </a:p>
          <a:p>
            <a:endParaRPr lang="en-US" dirty="0"/>
          </a:p>
        </p:txBody>
      </p:sp>
    </p:spTree>
    <p:extLst>
      <p:ext uri="{BB962C8B-B14F-4D97-AF65-F5344CB8AC3E}">
        <p14:creationId xmlns:p14="http://schemas.microsoft.com/office/powerpoint/2010/main" val="2198413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8372"/>
            <a:ext cx="9067800" cy="1344228"/>
          </a:xfrm>
        </p:spPr>
        <p:txBody>
          <a:bodyPr>
            <a:normAutofit fontScale="90000"/>
          </a:bodyPr>
          <a:lstStyle/>
          <a:p>
            <a:pPr marL="0" marR="0">
              <a:spcBef>
                <a:spcPts val="0"/>
              </a:spcBef>
              <a:spcAft>
                <a:spcPts val="0"/>
              </a:spcAft>
            </a:pPr>
            <a:r>
              <a:rPr lang="en-US" sz="3600" b="1" dirty="0">
                <a:latin typeface="Comic Sans MS"/>
                <a:ea typeface="Times New Roman"/>
                <a:cs typeface="Times New Roman"/>
              </a:rPr>
              <a:t>Rise of Islam as a Threat after the 7</a:t>
            </a:r>
            <a:r>
              <a:rPr lang="en-US" sz="3600" b="1" baseline="30000" dirty="0">
                <a:latin typeface="Comic Sans MS"/>
                <a:ea typeface="Times New Roman"/>
                <a:cs typeface="Times New Roman"/>
              </a:rPr>
              <a:t>th</a:t>
            </a:r>
            <a:r>
              <a:rPr lang="en-US" sz="3600" b="1" dirty="0">
                <a:latin typeface="Comic Sans MS"/>
                <a:ea typeface="Times New Roman"/>
                <a:cs typeface="Times New Roman"/>
              </a:rPr>
              <a:t> century to the Byzantine Empire:</a:t>
            </a:r>
            <a:r>
              <a:rPr lang="en-US" sz="4400" dirty="0">
                <a:latin typeface="Comic Sans MS"/>
                <a:ea typeface="Times New Roman"/>
                <a:cs typeface="Times New Roman"/>
              </a:rPr>
              <a:t/>
            </a:r>
            <a:br>
              <a:rPr lang="en-US" sz="4400" dirty="0">
                <a:latin typeface="Comic Sans MS"/>
                <a:ea typeface="Times New Roman"/>
                <a:cs typeface="Times New Roman"/>
              </a:rPr>
            </a:br>
            <a:endParaRPr lang="en-US" dirty="0"/>
          </a:p>
        </p:txBody>
      </p:sp>
      <p:sp>
        <p:nvSpPr>
          <p:cNvPr id="3" name="Content Placeholder 2"/>
          <p:cNvSpPr>
            <a:spLocks noGrp="1"/>
          </p:cNvSpPr>
          <p:nvPr>
            <p:ph idx="1"/>
          </p:nvPr>
        </p:nvSpPr>
        <p:spPr/>
        <p:txBody>
          <a:bodyPr/>
          <a:lstStyle/>
          <a:p>
            <a:pPr marL="0" marR="0">
              <a:spcBef>
                <a:spcPts val="0"/>
              </a:spcBef>
              <a:spcAft>
                <a:spcPts val="0"/>
              </a:spcAft>
            </a:pPr>
            <a:r>
              <a:rPr lang="en-US" dirty="0">
                <a:latin typeface="Comic Sans MS"/>
                <a:ea typeface="Times New Roman"/>
                <a:cs typeface="Times New Roman"/>
              </a:rPr>
              <a:t>--repulsed Islamic attacks against </a:t>
            </a:r>
            <a:r>
              <a:rPr lang="en-US" dirty="0" smtClean="0">
                <a:latin typeface="Comic Sans MS"/>
                <a:ea typeface="Times New Roman"/>
                <a:cs typeface="Times New Roman"/>
              </a:rPr>
              <a:t>Constantinople; established </a:t>
            </a:r>
            <a:r>
              <a:rPr lang="en-US" dirty="0">
                <a:latin typeface="Comic Sans MS"/>
                <a:ea typeface="Times New Roman"/>
                <a:cs typeface="Times New Roman"/>
              </a:rPr>
              <a:t>hundreds of forts at a high expense to the empire which </a:t>
            </a:r>
            <a:r>
              <a:rPr lang="en-US" dirty="0" smtClean="0">
                <a:latin typeface="Comic Sans MS"/>
                <a:ea typeface="Times New Roman"/>
                <a:cs typeface="Times New Roman"/>
              </a:rPr>
              <a:t>put additional </a:t>
            </a:r>
            <a:r>
              <a:rPr lang="en-US" dirty="0">
                <a:latin typeface="Comic Sans MS"/>
                <a:ea typeface="Times New Roman"/>
                <a:cs typeface="Times New Roman"/>
              </a:rPr>
              <a:t>pressure on the peasants leading to the formation of large </a:t>
            </a:r>
            <a:r>
              <a:rPr lang="en-US" dirty="0" smtClean="0">
                <a:latin typeface="Comic Sans MS"/>
                <a:ea typeface="Times New Roman"/>
                <a:cs typeface="Times New Roman"/>
              </a:rPr>
              <a:t>estates</a:t>
            </a:r>
          </a:p>
          <a:p>
            <a:pPr marL="0" marR="0">
              <a:spcBef>
                <a:spcPts val="0"/>
              </a:spcBef>
              <a:spcAft>
                <a:spcPts val="0"/>
              </a:spcAft>
            </a:pPr>
            <a:endParaRPr lang="en-US" dirty="0">
              <a:latin typeface="Comic Sans MS"/>
              <a:ea typeface="Times New Roman"/>
              <a:cs typeface="Times New Roman"/>
            </a:endParaRPr>
          </a:p>
          <a:p>
            <a:pPr marL="0" marR="0">
              <a:spcBef>
                <a:spcPts val="0"/>
              </a:spcBef>
              <a:spcAft>
                <a:spcPts val="0"/>
              </a:spcAft>
            </a:pPr>
            <a:r>
              <a:rPr lang="en-US" dirty="0">
                <a:latin typeface="Comic Sans MS"/>
                <a:ea typeface="Times New Roman"/>
                <a:cs typeface="Times New Roman"/>
              </a:rPr>
              <a:t>--Battle of </a:t>
            </a:r>
            <a:r>
              <a:rPr lang="en-US" dirty="0" err="1">
                <a:latin typeface="Comic Sans MS"/>
                <a:ea typeface="Times New Roman"/>
                <a:cs typeface="Times New Roman"/>
              </a:rPr>
              <a:t>Manzikert</a:t>
            </a:r>
            <a:r>
              <a:rPr lang="en-US" dirty="0">
                <a:latin typeface="Comic Sans MS"/>
                <a:ea typeface="Times New Roman"/>
                <a:cs typeface="Times New Roman"/>
              </a:rPr>
              <a:t> in 1071—lost to Muslim navy &amp; the Byzantine military never fully recovered</a:t>
            </a:r>
            <a:endParaRPr lang="en-US" dirty="0" smtClean="0">
              <a:latin typeface="Comic Sans MS"/>
              <a:ea typeface="Times New Roman"/>
              <a:cs typeface="Times New Roman"/>
            </a:endParaRPr>
          </a:p>
          <a:p>
            <a:pPr marL="0" marR="0">
              <a:spcBef>
                <a:spcPts val="0"/>
              </a:spcBef>
              <a:spcAft>
                <a:spcPts val="0"/>
              </a:spcAft>
            </a:pPr>
            <a:endParaRPr lang="en-US" sz="3200" dirty="0">
              <a:latin typeface="Comic Sans MS"/>
              <a:ea typeface="Times New Roman"/>
              <a:cs typeface="Times New Roman"/>
            </a:endParaRPr>
          </a:p>
          <a:p>
            <a:pPr marL="0" marR="0">
              <a:spcBef>
                <a:spcPts val="0"/>
              </a:spcBef>
              <a:spcAft>
                <a:spcPts val="0"/>
              </a:spcAft>
            </a:pPr>
            <a:endParaRPr lang="en-US" sz="3200" dirty="0">
              <a:latin typeface="Comic Sans MS"/>
              <a:ea typeface="Times New Roman"/>
              <a:cs typeface="Times New Roman"/>
            </a:endParaRPr>
          </a:p>
          <a:p>
            <a:endParaRPr lang="en-US" dirty="0"/>
          </a:p>
        </p:txBody>
      </p:sp>
    </p:spTree>
    <p:extLst>
      <p:ext uri="{BB962C8B-B14F-4D97-AF65-F5344CB8AC3E}">
        <p14:creationId xmlns:p14="http://schemas.microsoft.com/office/powerpoint/2010/main" val="3086343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191828"/>
          </a:xfrm>
        </p:spPr>
        <p:txBody>
          <a:bodyPr>
            <a:normAutofit fontScale="90000"/>
          </a:bodyPr>
          <a:lstStyle/>
          <a:p>
            <a:r>
              <a:rPr lang="en-US" sz="3200" b="1" dirty="0">
                <a:solidFill>
                  <a:srgbClr val="93A299">
                    <a:lumMod val="75000"/>
                  </a:srgbClr>
                </a:solidFill>
                <a:latin typeface="Comic Sans MS"/>
                <a:ea typeface="Times New Roman"/>
                <a:cs typeface="Times New Roman"/>
              </a:rPr>
              <a:t>Rise of Islam as a Threat after the 7</a:t>
            </a:r>
            <a:r>
              <a:rPr lang="en-US" sz="3200" b="1" baseline="30000" dirty="0">
                <a:solidFill>
                  <a:srgbClr val="93A299">
                    <a:lumMod val="75000"/>
                  </a:srgbClr>
                </a:solidFill>
                <a:latin typeface="Comic Sans MS"/>
                <a:ea typeface="Times New Roman"/>
                <a:cs typeface="Times New Roman"/>
              </a:rPr>
              <a:t>th</a:t>
            </a:r>
            <a:r>
              <a:rPr lang="en-US" sz="3200" b="1" dirty="0">
                <a:solidFill>
                  <a:srgbClr val="93A299">
                    <a:lumMod val="75000"/>
                  </a:srgbClr>
                </a:solidFill>
                <a:latin typeface="Comic Sans MS"/>
                <a:ea typeface="Times New Roman"/>
                <a:cs typeface="Times New Roman"/>
              </a:rPr>
              <a:t> century to the Byzantine Empire:</a:t>
            </a:r>
            <a:r>
              <a:rPr lang="en-US" sz="4000" dirty="0">
                <a:solidFill>
                  <a:srgbClr val="93A299">
                    <a:lumMod val="75000"/>
                  </a:srgbClr>
                </a:solidFill>
                <a:latin typeface="Comic Sans MS"/>
                <a:ea typeface="Times New Roman"/>
                <a:cs typeface="Times New Roman"/>
              </a:rPr>
              <a:t/>
            </a:r>
            <a:br>
              <a:rPr lang="en-US" sz="4000" dirty="0">
                <a:solidFill>
                  <a:srgbClr val="93A299">
                    <a:lumMod val="75000"/>
                  </a:srgbClr>
                </a:solidFill>
                <a:latin typeface="Comic Sans MS"/>
                <a:ea typeface="Times New Roman"/>
                <a:cs typeface="Times New Roman"/>
              </a:rPr>
            </a:br>
            <a:endParaRPr lang="en-US" dirty="0"/>
          </a:p>
        </p:txBody>
      </p:sp>
      <p:sp>
        <p:nvSpPr>
          <p:cNvPr id="3" name="Content Placeholder 2"/>
          <p:cNvSpPr>
            <a:spLocks noGrp="1"/>
          </p:cNvSpPr>
          <p:nvPr>
            <p:ph idx="1"/>
          </p:nvPr>
        </p:nvSpPr>
        <p:spPr/>
        <p:txBody>
          <a:bodyPr/>
          <a:lstStyle/>
          <a:p>
            <a:r>
              <a:rPr lang="en-US" dirty="0" smtClean="0"/>
              <a:t>Constantinople was sacked </a:t>
            </a:r>
            <a:r>
              <a:rPr lang="en-US" smtClean="0"/>
              <a:t>in </a:t>
            </a:r>
            <a:r>
              <a:rPr lang="en-US" smtClean="0"/>
              <a:t>1202 </a:t>
            </a:r>
            <a:r>
              <a:rPr lang="en-US" dirty="0" smtClean="0"/>
              <a:t>during the 4</a:t>
            </a:r>
            <a:r>
              <a:rPr lang="en-US" baseline="30000" dirty="0" smtClean="0"/>
              <a:t>th</a:t>
            </a:r>
            <a:r>
              <a:rPr lang="en-US" dirty="0" smtClean="0"/>
              <a:t> Crusade and the rise of the </a:t>
            </a:r>
            <a:r>
              <a:rPr lang="en-US" dirty="0" err="1" smtClean="0"/>
              <a:t>Seljuks</a:t>
            </a:r>
            <a:r>
              <a:rPr lang="en-US" dirty="0" smtClean="0"/>
              <a:t> claimed most of the Asiatic provinces </a:t>
            </a:r>
          </a:p>
          <a:p>
            <a:endParaRPr lang="en-US" dirty="0"/>
          </a:p>
          <a:p>
            <a:r>
              <a:rPr lang="en-US" dirty="0" smtClean="0"/>
              <a:t>Even with all the conflicts surrounding the Byzantine Empire that ate away at all the outer areas, the Byzantine core held on until 1458</a:t>
            </a:r>
            <a:endParaRPr lang="en-US" dirty="0"/>
          </a:p>
        </p:txBody>
      </p:sp>
    </p:spTree>
    <p:extLst>
      <p:ext uri="{BB962C8B-B14F-4D97-AF65-F5344CB8AC3E}">
        <p14:creationId xmlns:p14="http://schemas.microsoft.com/office/powerpoint/2010/main" val="1025163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1458 Sultan Mehmet II took Const. with 80,000 Ottoman soldiers including the elite </a:t>
            </a:r>
            <a:r>
              <a:rPr lang="en-US" b="1" dirty="0" smtClean="0"/>
              <a:t>Janissaries</a:t>
            </a:r>
            <a:r>
              <a:rPr lang="en-US" dirty="0" smtClean="0"/>
              <a:t>; Byzantines held </a:t>
            </a:r>
            <a:r>
              <a:rPr lang="en-US" dirty="0" smtClean="0"/>
              <a:t>off, </a:t>
            </a:r>
            <a:r>
              <a:rPr lang="en-US" dirty="0" smtClean="0"/>
              <a:t>Emperor Constantine XI, jumped into the battle and died with his men…. Turning point? </a:t>
            </a:r>
            <a:endParaRPr lang="en-US" dirty="0"/>
          </a:p>
        </p:txBody>
      </p:sp>
    </p:spTree>
    <p:extLst>
      <p:ext uri="{BB962C8B-B14F-4D97-AF65-F5344CB8AC3E}">
        <p14:creationId xmlns:p14="http://schemas.microsoft.com/office/powerpoint/2010/main" val="1457881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the Byzantine Empire </a:t>
            </a:r>
            <a:endParaRPr lang="en-US" dirty="0"/>
          </a:p>
        </p:txBody>
      </p:sp>
      <p:sp>
        <p:nvSpPr>
          <p:cNvPr id="3" name="Content Placeholder 2"/>
          <p:cNvSpPr>
            <a:spLocks noGrp="1"/>
          </p:cNvSpPr>
          <p:nvPr>
            <p:ph idx="1"/>
          </p:nvPr>
        </p:nvSpPr>
        <p:spPr/>
        <p:txBody>
          <a:bodyPr/>
          <a:lstStyle/>
          <a:p>
            <a:r>
              <a:rPr lang="en-US" dirty="0" smtClean="0"/>
              <a:t>Political structure had the emperor at the top (imperial system) as the political and religious leader (hereditary) </a:t>
            </a:r>
          </a:p>
          <a:p>
            <a:pPr lvl="1"/>
            <a:r>
              <a:rPr lang="en-US" dirty="0" smtClean="0"/>
              <a:t>Reached its peak in 900s-1000s- Const. center of power with revenue coming in and a large army and navy (military recruits rewarded with land grants) </a:t>
            </a:r>
          </a:p>
          <a:p>
            <a:pPr lvl="1"/>
            <a:r>
              <a:rPr lang="en-US" dirty="0" smtClean="0"/>
              <a:t>Appointed by patriarch of the Church, bishops and passed religious/secular laws </a:t>
            </a:r>
          </a:p>
          <a:p>
            <a:pPr lvl="1"/>
            <a:r>
              <a:rPr lang="en-US" dirty="0" smtClean="0"/>
              <a:t>Bureaucracy came from mainly from the aristocrats who studied Greek classics; emperor also divided into 30 </a:t>
            </a:r>
            <a:r>
              <a:rPr lang="en-US" b="1" dirty="0" smtClean="0"/>
              <a:t>themes </a:t>
            </a:r>
            <a:r>
              <a:rPr lang="en-US" dirty="0" smtClean="0"/>
              <a:t>or military districts with military generals in charge; overtime the landlords started in gain more power in these areas </a:t>
            </a:r>
            <a:endParaRPr lang="en-US" dirty="0"/>
          </a:p>
        </p:txBody>
      </p:sp>
    </p:spTree>
    <p:extLst>
      <p:ext uri="{BB962C8B-B14F-4D97-AF65-F5344CB8AC3E}">
        <p14:creationId xmlns:p14="http://schemas.microsoft.com/office/powerpoint/2010/main" val="4119554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147</TotalTime>
  <Words>988</Words>
  <Application>Microsoft Office PowerPoint</Application>
  <PresentationFormat>On-screen Show (4:3)</PresentationFormat>
  <Paragraphs>82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Apothecary</vt:lpstr>
      <vt:lpstr>Byzantine Empire (500 – 1450)   </vt:lpstr>
      <vt:lpstr>PowerPoint Presentation</vt:lpstr>
      <vt:lpstr>After the fall </vt:lpstr>
      <vt:lpstr>How did the development of Eastern Europe differ from Western?   </vt:lpstr>
      <vt:lpstr>Significance of the Byzantine Empire:</vt:lpstr>
      <vt:lpstr>Rise of Islam as a Threat after the 7th century to the Byzantine Empire: </vt:lpstr>
      <vt:lpstr>Rise of Islam as a Threat after the 7th century to the Byzantine Empire: </vt:lpstr>
      <vt:lpstr>PowerPoint Presentation</vt:lpstr>
      <vt:lpstr>Characteristics of the Byzantine Empire </vt:lpstr>
      <vt:lpstr>New forms of state: Caesaropapism (3.2.I.A.) </vt:lpstr>
      <vt:lpstr>Characteristics of the Byzantine Empire </vt:lpstr>
      <vt:lpstr>Characteristics of the Byzantine Empire </vt:lpstr>
      <vt:lpstr>Characteristics of the Byzantine Empire </vt:lpstr>
      <vt:lpstr>Characteristics of the Byzantine Empire </vt:lpstr>
      <vt:lpstr>Culture </vt:lpstr>
      <vt:lpstr>Religion </vt:lpstr>
      <vt:lpstr>Differences between the Roman Catholic Church and Greek Orthodox </vt:lpstr>
      <vt:lpstr>Religion </vt:lpstr>
      <vt:lpstr>.)</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Byzantine Empire</dc:title>
  <dc:creator>Sara</dc:creator>
  <cp:lastModifiedBy>NBHS Staff</cp:lastModifiedBy>
  <cp:revision>10</cp:revision>
  <dcterms:created xsi:type="dcterms:W3CDTF">2015-09-29T20:11:53Z</dcterms:created>
  <dcterms:modified xsi:type="dcterms:W3CDTF">2015-09-30T18:37:50Z</dcterms:modified>
</cp:coreProperties>
</file>