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66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42B39-E527-46E8-B0C7-D24AD2F2404D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9922F-5B1C-4EA5-846B-FAAA4863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922F-5B1C-4EA5-846B-FAAA486373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00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9922F-5B1C-4EA5-846B-FAAA486373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9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DB8-E977-474E-AA01-B225651706F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9015-B97E-439B-8481-C7FA179FB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DB8-E977-474E-AA01-B225651706F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9015-B97E-439B-8481-C7FA179FB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DB8-E977-474E-AA01-B225651706F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9015-B97E-439B-8481-C7FA179FB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DB8-E977-474E-AA01-B225651706F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9015-B97E-439B-8481-C7FA179FB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DB8-E977-474E-AA01-B225651706F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9015-B97E-439B-8481-C7FA179FB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DB8-E977-474E-AA01-B225651706F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9015-B97E-439B-8481-C7FA179FB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DB8-E977-474E-AA01-B225651706F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9015-B97E-439B-8481-C7FA179FB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DB8-E977-474E-AA01-B225651706F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9015-B97E-439B-8481-C7FA179FB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DB8-E977-474E-AA01-B225651706F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9015-B97E-439B-8481-C7FA179FB5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DB8-E977-474E-AA01-B225651706F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79015-B97E-439B-8481-C7FA179FB51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BDB8-E977-474E-AA01-B225651706F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179015-B97E-439B-8481-C7FA179FB5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3179015-B97E-439B-8481-C7FA179FB51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B5EBDB8-E977-474E-AA01-B225651706F0}" type="datetimeFigureOut">
              <a:rPr lang="en-US" smtClean="0"/>
              <a:t>10/1/2015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6D291C"/>
                </a:solidFill>
                <a:latin typeface="Geneva"/>
              </a:rPr>
              <a:t>"The Dynasties Song"</a:t>
            </a:r>
            <a:endParaRPr lang="en-US" dirty="0">
              <a:solidFill>
                <a:srgbClr val="000000"/>
              </a:solidFill>
              <a:latin typeface="Geneva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Geneva"/>
              </a:rPr>
              <a:t>This "dynasties song," sung to the tune of "Frère Jacques,"</a:t>
            </a:r>
            <a:br>
              <a:rPr lang="en-US" dirty="0">
                <a:solidFill>
                  <a:srgbClr val="000000"/>
                </a:solidFill>
                <a:latin typeface="Geneva"/>
              </a:rPr>
            </a:br>
            <a:r>
              <a:rPr lang="en-US" dirty="0">
                <a:solidFill>
                  <a:srgbClr val="000000"/>
                </a:solidFill>
                <a:latin typeface="Geneva"/>
              </a:rPr>
              <a:t>can help students remember the major Chinese dynasties in chronological order.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Geneva"/>
              </a:rPr>
              <a:t>Shang, Zhou, Qin, Han</a:t>
            </a:r>
            <a:br>
              <a:rPr lang="en-US" dirty="0">
                <a:solidFill>
                  <a:srgbClr val="000000"/>
                </a:solidFill>
                <a:latin typeface="Geneva"/>
              </a:rPr>
            </a:br>
            <a:r>
              <a:rPr lang="en-US" dirty="0">
                <a:solidFill>
                  <a:srgbClr val="000000"/>
                </a:solidFill>
                <a:latin typeface="Geneva"/>
              </a:rPr>
              <a:t>Shang, Zhou, Qin, Han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Geneva"/>
              </a:rPr>
              <a:t>Sui, Tang, Song</a:t>
            </a:r>
            <a:br>
              <a:rPr lang="en-US" dirty="0">
                <a:solidFill>
                  <a:srgbClr val="000000"/>
                </a:solidFill>
                <a:latin typeface="Geneva"/>
              </a:rPr>
            </a:br>
            <a:r>
              <a:rPr lang="en-US" dirty="0">
                <a:solidFill>
                  <a:srgbClr val="000000"/>
                </a:solidFill>
                <a:latin typeface="Geneva"/>
              </a:rPr>
              <a:t>Sui, Tang, Song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Geneva"/>
              </a:rPr>
              <a:t>Yuan, Ming, Qing, Republic</a:t>
            </a:r>
            <a:br>
              <a:rPr lang="en-US" dirty="0">
                <a:solidFill>
                  <a:srgbClr val="000000"/>
                </a:solidFill>
                <a:latin typeface="Geneva"/>
              </a:rPr>
            </a:br>
            <a:r>
              <a:rPr lang="en-US" dirty="0">
                <a:solidFill>
                  <a:srgbClr val="000000"/>
                </a:solidFill>
                <a:latin typeface="Geneva"/>
              </a:rPr>
              <a:t>Yuan, Ming, Qing, Republic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Geneva"/>
              </a:rPr>
              <a:t>Mao Zedong</a:t>
            </a:r>
            <a:br>
              <a:rPr lang="en-US" dirty="0">
                <a:solidFill>
                  <a:srgbClr val="000000"/>
                </a:solidFill>
                <a:latin typeface="Geneva"/>
              </a:rPr>
            </a:br>
            <a:r>
              <a:rPr lang="en-US" dirty="0">
                <a:solidFill>
                  <a:srgbClr val="000000"/>
                </a:solidFill>
                <a:latin typeface="Geneva"/>
              </a:rPr>
              <a:t>Mao Zedong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99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Tang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After Han, Buddhism surged in popularity </a:t>
            </a:r>
          </a:p>
          <a:p>
            <a:endParaRPr lang="en-US" dirty="0"/>
          </a:p>
          <a:p>
            <a:r>
              <a:rPr lang="en-US" dirty="0" smtClean="0"/>
              <a:t>Especially the Mahayana (Pure Land) version that offered salvation 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3552825" cy="510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6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Tang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Another form- Chan Buddhism (Zen in Japan) </a:t>
            </a:r>
          </a:p>
          <a:p>
            <a:endParaRPr lang="en-US" dirty="0"/>
          </a:p>
          <a:p>
            <a:r>
              <a:rPr lang="en-US" dirty="0" smtClean="0"/>
              <a:t>Emphasized an appreciation of artistic, literary and natural beauty and stressed the importance of meditation 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61255"/>
            <a:ext cx="4267200" cy="506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91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Tang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most important Tang ruler in supporting Buddhism was Empress Wu (the only female leader of China) 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688306"/>
            <a:ext cx="34671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22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Tang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Restoration of civil service exam re-enforced the focus on Confucian education </a:t>
            </a:r>
          </a:p>
          <a:p>
            <a:endParaRPr lang="en-US" dirty="0"/>
          </a:p>
          <a:p>
            <a:r>
              <a:rPr lang="en-US" dirty="0" smtClean="0"/>
              <a:t>Scholars were troubled by the prominence of Buddhism and stressed its foreign nature 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648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2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Tang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Decline in the 2</a:t>
            </a:r>
            <a:r>
              <a:rPr lang="en-US" baseline="30000" dirty="0" smtClean="0"/>
              <a:t>nd</a:t>
            </a:r>
            <a:r>
              <a:rPr lang="en-US" dirty="0" smtClean="0"/>
              <a:t> half of the 9</a:t>
            </a:r>
            <a:r>
              <a:rPr lang="en-US" baseline="30000" dirty="0" smtClean="0"/>
              <a:t>th</a:t>
            </a:r>
            <a:r>
              <a:rPr lang="en-US" dirty="0" smtClean="0"/>
              <a:t> century as factions within government began feuding </a:t>
            </a:r>
          </a:p>
          <a:p>
            <a:endParaRPr lang="en-US" dirty="0"/>
          </a:p>
          <a:p>
            <a:pPr marL="114300" indent="0">
              <a:buNone/>
            </a:pPr>
            <a:r>
              <a:rPr lang="en-US" dirty="0" smtClean="0"/>
              <a:t> In 880 northern invaders take advantage of internal feuds 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1"/>
            <a:ext cx="472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57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Song Dynasty, China’s Renaissance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536192"/>
            <a:ext cx="4267200" cy="4590288"/>
          </a:xfrm>
        </p:spPr>
        <p:txBody>
          <a:bodyPr>
            <a:normAutofit/>
          </a:bodyPr>
          <a:lstStyle/>
          <a:p>
            <a:r>
              <a:rPr lang="en-US" dirty="0" smtClean="0"/>
              <a:t>Founder Chao </a:t>
            </a:r>
            <a:r>
              <a:rPr lang="en-US" dirty="0" err="1" smtClean="0"/>
              <a:t>K’uang</a:t>
            </a:r>
            <a:r>
              <a:rPr lang="en-US" dirty="0" smtClean="0"/>
              <a:t>-yin </a:t>
            </a:r>
          </a:p>
          <a:p>
            <a:endParaRPr lang="en-US" dirty="0"/>
          </a:p>
          <a:p>
            <a:r>
              <a:rPr lang="en-US" dirty="0" smtClean="0"/>
              <a:t>General, made emperor by his soldiers in 960 AD </a:t>
            </a:r>
          </a:p>
          <a:p>
            <a:endParaRPr lang="en-US" dirty="0"/>
          </a:p>
          <a:p>
            <a:r>
              <a:rPr lang="en-US" dirty="0" smtClean="0"/>
              <a:t>Conquered the southern half of China and payed annual tribute to the </a:t>
            </a:r>
            <a:r>
              <a:rPr lang="en-US" dirty="0" err="1" smtClean="0"/>
              <a:t>Khitans</a:t>
            </a:r>
            <a:r>
              <a:rPr lang="en-US" dirty="0" smtClean="0"/>
              <a:t> in the north. 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00887"/>
            <a:ext cx="3657600" cy="40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14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Song Dynasty (960-1279)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Used gunpowder as weapon in siege warfare</a:t>
            </a:r>
          </a:p>
          <a:p>
            <a:endParaRPr lang="en-US" dirty="0"/>
          </a:p>
          <a:p>
            <a:r>
              <a:rPr lang="en-US" dirty="0" smtClean="0"/>
              <a:t>Expanded foreign trade and had the best ships in the world </a:t>
            </a:r>
          </a:p>
          <a:p>
            <a:pPr lvl="1"/>
            <a:r>
              <a:rPr lang="en-US" dirty="0" smtClean="0"/>
              <a:t>Ships- 4 decks, 6 masts, dozen of sails, stern post rudder 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057400"/>
            <a:ext cx="5431351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5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Song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Examinations grew steadily in popularity throughout China </a:t>
            </a:r>
          </a:p>
          <a:p>
            <a:endParaRPr lang="en-US" dirty="0"/>
          </a:p>
          <a:p>
            <a:r>
              <a:rPr lang="en-US" dirty="0" smtClean="0"/>
              <a:t>Education became central to the upper class 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1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87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Song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536192"/>
            <a:ext cx="4114800" cy="51694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Neo-Confucianism </a:t>
            </a:r>
          </a:p>
          <a:p>
            <a:endParaRPr lang="en-US" dirty="0" smtClean="0"/>
          </a:p>
          <a:p>
            <a:r>
              <a:rPr lang="en-US" dirty="0" smtClean="0"/>
              <a:t>Zhu Xi, combined with others, synthesized writings of previous philosophers Confucius's </a:t>
            </a:r>
            <a:r>
              <a:rPr lang="en-US" i="1" dirty="0" smtClean="0"/>
              <a:t>Four Books </a:t>
            </a:r>
          </a:p>
          <a:p>
            <a:r>
              <a:rPr lang="en-US" dirty="0" smtClean="0"/>
              <a:t>Most important part of Neo-</a:t>
            </a:r>
            <a:r>
              <a:rPr lang="en-US" dirty="0" err="1" smtClean="0"/>
              <a:t>Conf</a:t>
            </a:r>
            <a:r>
              <a:rPr lang="en-US" dirty="0" smtClean="0"/>
              <a:t> is the Pursuit of the Way through disciplined self cultivation formed a person’s character. 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59831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2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Song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Art- Blue and white porcelain </a:t>
            </a:r>
          </a:p>
          <a:p>
            <a:endParaRPr lang="en-US" dirty="0"/>
          </a:p>
          <a:p>
            <a:r>
              <a:rPr lang="en-US" dirty="0" smtClean="0"/>
              <a:t>The most common porcelain was the type known as Celadon 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2862263" cy="508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34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Interactive Map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http://archive.artsmia.org/art-of-asia/history/chin-dynasty-map.cfm.html</a:t>
            </a:r>
          </a:p>
        </p:txBody>
      </p:sp>
    </p:spTree>
    <p:extLst>
      <p:ext uri="{BB962C8B-B14F-4D97-AF65-F5344CB8AC3E}">
        <p14:creationId xmlns:p14="http://schemas.microsoft.com/office/powerpoint/2010/main" val="424777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Song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Not militarily powerful </a:t>
            </a:r>
          </a:p>
          <a:p>
            <a:pPr lvl="1"/>
            <a:r>
              <a:rPr lang="en-US" dirty="0" smtClean="0"/>
              <a:t>Part of this may be because Confucianism held military in very low regard 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02631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3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Song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This weakness allowed for the two non-Chinese kingdoms to exist to the north of the Song (the Lai and the Western Xia) </a:t>
            </a:r>
          </a:p>
          <a:p>
            <a:endParaRPr lang="en-US" dirty="0"/>
          </a:p>
          <a:p>
            <a:r>
              <a:rPr lang="en-US" dirty="0" smtClean="0"/>
              <a:t>1125 AD </a:t>
            </a:r>
            <a:r>
              <a:rPr lang="en-US" dirty="0" err="1" smtClean="0"/>
              <a:t>Jin</a:t>
            </a:r>
            <a:r>
              <a:rPr lang="en-US" dirty="0" smtClean="0"/>
              <a:t> able to conquer the Liao and the Song and part of the Western Xia 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81826"/>
            <a:ext cx="3657600" cy="289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3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Southern Song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Temporary peace </a:t>
            </a:r>
          </a:p>
          <a:p>
            <a:endParaRPr lang="en-US" dirty="0"/>
          </a:p>
          <a:p>
            <a:r>
              <a:rPr lang="en-US" dirty="0"/>
              <a:t>H</a:t>
            </a:r>
            <a:r>
              <a:rPr lang="en-US" dirty="0" smtClean="0"/>
              <a:t>owever </a:t>
            </a:r>
            <a:r>
              <a:rPr lang="en-US" dirty="0" smtClean="0"/>
              <a:t>power was held </a:t>
            </a:r>
            <a:r>
              <a:rPr lang="en-US" dirty="0" smtClean="0"/>
              <a:t>by the nobles and many emperors </a:t>
            </a:r>
            <a:r>
              <a:rPr lang="en-US" dirty="0" smtClean="0"/>
              <a:t>forced, </a:t>
            </a:r>
            <a:r>
              <a:rPr lang="en-US" dirty="0" smtClean="0"/>
              <a:t>by nobles, to abdicate </a:t>
            </a:r>
          </a:p>
          <a:p>
            <a:endParaRPr lang="en-US" dirty="0"/>
          </a:p>
          <a:p>
            <a:r>
              <a:rPr lang="en-US" dirty="0" smtClean="0"/>
              <a:t>This period did not last long because in 1210 AD… 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67988"/>
            <a:ext cx="3657600" cy="212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5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62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70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After the Han, we have China devolve into 3 separate kingdoms … and then into a mass of regional kingdoms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11647"/>
            <a:ext cx="3657600" cy="263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29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Sui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Ended the 3 and a half period of chaos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err="1" smtClean="0"/>
              <a:t>Yangdi</a:t>
            </a:r>
            <a:r>
              <a:rPr lang="en-US" b="1" dirty="0" smtClean="0"/>
              <a:t>: </a:t>
            </a:r>
            <a:r>
              <a:rPr lang="en-US" dirty="0" smtClean="0"/>
              <a:t>ruthless leader who murdered his father to gain the thrown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524" y="1536700"/>
            <a:ext cx="2929751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55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Sui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Most important project was the construction of the Great Canal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1"/>
            <a:ext cx="4800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5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Sui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Over extended itself by attempting to retake the lands in Korea originally conquered by Han Wudi during the Han dynasty (108 BC)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02214"/>
            <a:ext cx="3657600" cy="225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3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Sui Collapse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smtClean="0"/>
              <a:t>In 618 </a:t>
            </a:r>
            <a:r>
              <a:rPr lang="en-US" dirty="0" err="1" smtClean="0"/>
              <a:t>Yangdi</a:t>
            </a:r>
            <a:r>
              <a:rPr lang="en-US" dirty="0" smtClean="0"/>
              <a:t> was assassinated by one of his ministers bringing the short-lived Sui to an end.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2667000" cy="496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50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Tang Dynasty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Tang success founded on three policies: </a:t>
            </a:r>
          </a:p>
          <a:p>
            <a:pPr lvl="1"/>
            <a:r>
              <a:rPr lang="en-US" dirty="0" smtClean="0"/>
              <a:t>1. complex system of communication and transportation </a:t>
            </a:r>
          </a:p>
          <a:p>
            <a:pPr lvl="1"/>
            <a:r>
              <a:rPr lang="en-US" dirty="0" smtClean="0"/>
              <a:t>2. 3-field system of agriculture </a:t>
            </a:r>
          </a:p>
          <a:p>
            <a:pPr lvl="1"/>
            <a:r>
              <a:rPr lang="en-US" dirty="0" smtClean="0"/>
              <a:t>3. bureaucracy based on merit 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48198"/>
            <a:ext cx="3657600" cy="25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58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Tang Dynasty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Tang enlist man Turkish nomads that were on the northwest frontier</a:t>
            </a:r>
          </a:p>
          <a:p>
            <a:endParaRPr lang="en-US" dirty="0"/>
          </a:p>
          <a:p>
            <a:r>
              <a:rPr lang="en-US" dirty="0" smtClean="0"/>
              <a:t>Force their (T. Nomads) sons to move to the capital to be educated 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3486150" cy="464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86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557</TotalTime>
  <Words>551</Words>
  <Application>Microsoft Office PowerPoint</Application>
  <PresentationFormat>On-screen Show (4:3)</PresentationFormat>
  <Paragraphs>87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Adjacency</vt:lpstr>
      <vt:lpstr>PowerPoint Presentation</vt:lpstr>
      <vt:lpstr> Interactive Map </vt:lpstr>
      <vt:lpstr>Introduction…</vt:lpstr>
      <vt:lpstr>The Sui Dynasty </vt:lpstr>
      <vt:lpstr>The Sui Dynasty </vt:lpstr>
      <vt:lpstr>The Sui Dynasty </vt:lpstr>
      <vt:lpstr>Sui Collapse </vt:lpstr>
      <vt:lpstr>The Tang Dynasty  </vt:lpstr>
      <vt:lpstr>The Tang Dynasty </vt:lpstr>
      <vt:lpstr>The Tang Dynasty </vt:lpstr>
      <vt:lpstr>The Tang Dynasty </vt:lpstr>
      <vt:lpstr>Tang Dynasty </vt:lpstr>
      <vt:lpstr>Tang Dynasty </vt:lpstr>
      <vt:lpstr>Tang Dynasty </vt:lpstr>
      <vt:lpstr>Song Dynasty, China’s Renaissance  </vt:lpstr>
      <vt:lpstr>Song Dynasty (960-1279)</vt:lpstr>
      <vt:lpstr>Song Dynasty </vt:lpstr>
      <vt:lpstr>Song Dynasty </vt:lpstr>
      <vt:lpstr>Song Dynasty </vt:lpstr>
      <vt:lpstr>Song Dynasty </vt:lpstr>
      <vt:lpstr>Song Dynasty </vt:lpstr>
      <vt:lpstr>Southern Song Dynasty 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</dc:creator>
  <cp:lastModifiedBy>NBHS Staff</cp:lastModifiedBy>
  <cp:revision>25</cp:revision>
  <dcterms:created xsi:type="dcterms:W3CDTF">2015-09-30T22:08:11Z</dcterms:created>
  <dcterms:modified xsi:type="dcterms:W3CDTF">2015-10-01T19:43:01Z</dcterms:modified>
</cp:coreProperties>
</file>