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2" r:id="rId2"/>
    <p:sldId id="273" r:id="rId3"/>
    <p:sldId id="274" r:id="rId4"/>
    <p:sldId id="275" r:id="rId5"/>
    <p:sldId id="256" r:id="rId6"/>
    <p:sldId id="257" r:id="rId7"/>
    <p:sldId id="278" r:id="rId8"/>
    <p:sldId id="259" r:id="rId9"/>
    <p:sldId id="270" r:id="rId10"/>
    <p:sldId id="261" r:id="rId11"/>
    <p:sldId id="262" r:id="rId12"/>
    <p:sldId id="266" r:id="rId13"/>
    <p:sldId id="260" r:id="rId14"/>
    <p:sldId id="263" r:id="rId15"/>
    <p:sldId id="264" r:id="rId16"/>
    <p:sldId id="267" r:id="rId17"/>
    <p:sldId id="265" r:id="rId18"/>
    <p:sldId id="268" r:id="rId19"/>
    <p:sldId id="269" r:id="rId20"/>
    <p:sldId id="271"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E1071-7FB6-4EE7-B4A2-C401C8C15499}" type="datetimeFigureOut">
              <a:rPr lang="en-US" smtClean="0"/>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750A9-E26B-4CAB-AA2B-E419B61CE630}" type="slidenum">
              <a:rPr lang="en-US" smtClean="0"/>
              <a:t>‹#›</a:t>
            </a:fld>
            <a:endParaRPr lang="en-US"/>
          </a:p>
        </p:txBody>
      </p:sp>
    </p:spTree>
    <p:extLst>
      <p:ext uri="{BB962C8B-B14F-4D97-AF65-F5344CB8AC3E}">
        <p14:creationId xmlns:p14="http://schemas.microsoft.com/office/powerpoint/2010/main" val="289293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Isolationism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3750A9-E26B-4CAB-AA2B-E419B61CE630}" type="slidenum">
              <a:rPr lang="en-US" smtClean="0"/>
              <a:t>6</a:t>
            </a:fld>
            <a:endParaRPr lang="en-US"/>
          </a:p>
        </p:txBody>
      </p:sp>
    </p:spTree>
    <p:extLst>
      <p:ext uri="{BB962C8B-B14F-4D97-AF65-F5344CB8AC3E}">
        <p14:creationId xmlns:p14="http://schemas.microsoft.com/office/powerpoint/2010/main" val="14837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Oracle bones:</a:t>
            </a:r>
            <a:r>
              <a:rPr lang="en-US" baseline="0" dirty="0" smtClean="0"/>
              <a:t> first evidence to the Chinese writing system. Historians have found that the earliest examples of Chinese writing were found on oracle bones (questions to the ancestor). Government, monarch, Shang Kings surrounded by a court, wealthy nobles. </a:t>
            </a:r>
            <a:endParaRPr lang="en-US" dirty="0"/>
          </a:p>
        </p:txBody>
      </p:sp>
      <p:sp>
        <p:nvSpPr>
          <p:cNvPr id="4" name="Slide Number Placeholder 3"/>
          <p:cNvSpPr>
            <a:spLocks noGrp="1"/>
          </p:cNvSpPr>
          <p:nvPr>
            <p:ph type="sldNum" sz="quarter" idx="10"/>
          </p:nvPr>
        </p:nvSpPr>
        <p:spPr/>
        <p:txBody>
          <a:bodyPr/>
          <a:lstStyle/>
          <a:p>
            <a:fld id="{063750A9-E26B-4CAB-AA2B-E419B61CE630}" type="slidenum">
              <a:rPr lang="en-US" smtClean="0"/>
              <a:t>8</a:t>
            </a:fld>
            <a:endParaRPr lang="en-US"/>
          </a:p>
        </p:txBody>
      </p:sp>
    </p:spTree>
    <p:extLst>
      <p:ext uri="{BB962C8B-B14F-4D97-AF65-F5344CB8AC3E}">
        <p14:creationId xmlns:p14="http://schemas.microsoft.com/office/powerpoint/2010/main" val="33837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 population,</a:t>
            </a:r>
            <a:r>
              <a:rPr lang="en-US" baseline="0" dirty="0" smtClean="0"/>
              <a:t> too large to control. Conquered by a nearby tribe, Zhou. </a:t>
            </a:r>
            <a:endParaRPr lang="en-US" dirty="0"/>
          </a:p>
        </p:txBody>
      </p:sp>
      <p:sp>
        <p:nvSpPr>
          <p:cNvPr id="4" name="Slide Number Placeholder 3"/>
          <p:cNvSpPr>
            <a:spLocks noGrp="1"/>
          </p:cNvSpPr>
          <p:nvPr>
            <p:ph type="sldNum" sz="quarter" idx="10"/>
          </p:nvPr>
        </p:nvSpPr>
        <p:spPr/>
        <p:txBody>
          <a:bodyPr/>
          <a:lstStyle/>
          <a:p>
            <a:fld id="{063750A9-E26B-4CAB-AA2B-E419B61CE630}" type="slidenum">
              <a:rPr lang="en-US" smtClean="0"/>
              <a:t>9</a:t>
            </a:fld>
            <a:endParaRPr lang="en-US"/>
          </a:p>
        </p:txBody>
      </p:sp>
    </p:spTree>
    <p:extLst>
      <p:ext uri="{BB962C8B-B14F-4D97-AF65-F5344CB8AC3E}">
        <p14:creationId xmlns:p14="http://schemas.microsoft.com/office/powerpoint/2010/main" val="284330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Legalism</a:t>
            </a:r>
            <a:r>
              <a:rPr lang="en-US" baseline="0" dirty="0" smtClean="0"/>
              <a:t> rejected Confucianism because Confucianism believed that rulers should be virtuous and kind to the people they ruled. Religion: Confucianism was rejected. </a:t>
            </a:r>
          </a:p>
          <a:p>
            <a:endParaRPr lang="en-US" dirty="0"/>
          </a:p>
        </p:txBody>
      </p:sp>
      <p:sp>
        <p:nvSpPr>
          <p:cNvPr id="4" name="Slide Number Placeholder 3"/>
          <p:cNvSpPr>
            <a:spLocks noGrp="1"/>
          </p:cNvSpPr>
          <p:nvPr>
            <p:ph type="sldNum" sz="quarter" idx="10"/>
          </p:nvPr>
        </p:nvSpPr>
        <p:spPr/>
        <p:txBody>
          <a:bodyPr/>
          <a:lstStyle/>
          <a:p>
            <a:fld id="{063750A9-E26B-4CAB-AA2B-E419B61CE630}" type="slidenum">
              <a:rPr lang="en-US" smtClean="0"/>
              <a:t>14</a:t>
            </a:fld>
            <a:endParaRPr lang="en-US"/>
          </a:p>
        </p:txBody>
      </p:sp>
    </p:spTree>
    <p:extLst>
      <p:ext uri="{BB962C8B-B14F-4D97-AF65-F5344CB8AC3E}">
        <p14:creationId xmlns:p14="http://schemas.microsoft.com/office/powerpoint/2010/main" val="136112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E227577-70B6-446D-8C81-61821366C95E}" type="datetimeFigureOut">
              <a:rPr lang="en-US" smtClean="0"/>
              <a:t>8/28/2015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010EAE8-DF03-4A41-B413-F7EAD25A6B0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27577-70B6-446D-8C81-61821366C95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27577-70B6-446D-8C81-61821366C95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227577-70B6-446D-8C81-61821366C95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27577-70B6-446D-8C81-61821366C95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E227577-70B6-446D-8C81-61821366C95E}"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0EAE8-DF03-4A41-B413-F7EAD25A6B0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227577-70B6-446D-8C81-61821366C95E}"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27577-70B6-446D-8C81-61821366C95E}"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27577-70B6-446D-8C81-61821366C95E}"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227577-70B6-446D-8C81-61821366C95E}" type="datetimeFigureOut">
              <a:rPr lang="en-US" smtClean="0"/>
              <a:t>8/28/2015</a:t>
            </a:fld>
            <a:endParaRPr lang="en-US"/>
          </a:p>
        </p:txBody>
      </p:sp>
      <p:sp>
        <p:nvSpPr>
          <p:cNvPr id="7" name="Slide Number Placeholder 6"/>
          <p:cNvSpPr>
            <a:spLocks noGrp="1"/>
          </p:cNvSpPr>
          <p:nvPr>
            <p:ph type="sldNum" sz="quarter" idx="12"/>
          </p:nvPr>
        </p:nvSpPr>
        <p:spPr/>
        <p:txBody>
          <a:bodyPr/>
          <a:lstStyle/>
          <a:p>
            <a:fld id="{6010EAE8-DF03-4A41-B413-F7EAD25A6B0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27577-70B6-446D-8C81-61821366C95E}" type="datetimeFigureOut">
              <a:rPr lang="en-US" smtClean="0"/>
              <a:t>8/28/2015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010EAE8-DF03-4A41-B413-F7EAD25A6B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E227577-70B6-446D-8C81-61821366C95E}" type="datetimeFigureOut">
              <a:rPr lang="en-US" smtClean="0"/>
              <a:t>8/28/2015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010EAE8-DF03-4A41-B413-F7EAD25A6B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imemaps.com/history/china-1000b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1feTm36eMU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68580" indent="0">
              <a:buNone/>
            </a:pPr>
            <a:r>
              <a:rPr lang="en-US" dirty="0" smtClean="0"/>
              <a:t>1. The shift from hunting and gathering is called </a:t>
            </a:r>
          </a:p>
          <a:p>
            <a:r>
              <a:rPr lang="en-US" dirty="0" smtClean="0"/>
              <a:t>A. Neolithic era</a:t>
            </a:r>
          </a:p>
          <a:p>
            <a:r>
              <a:rPr lang="en-US" dirty="0" smtClean="0"/>
              <a:t>B. Ice Age </a:t>
            </a:r>
          </a:p>
          <a:p>
            <a:r>
              <a:rPr lang="en-US" dirty="0" smtClean="0"/>
              <a:t>C. Neolithic Revolution </a:t>
            </a:r>
            <a:endParaRPr lang="en-US" dirty="0"/>
          </a:p>
        </p:txBody>
      </p:sp>
    </p:spTree>
    <p:extLst>
      <p:ext uri="{BB962C8B-B14F-4D97-AF65-F5344CB8AC3E}">
        <p14:creationId xmlns:p14="http://schemas.microsoft.com/office/powerpoint/2010/main" val="190887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304800"/>
            <a:ext cx="3733800" cy="990600"/>
          </a:xfrm>
        </p:spPr>
        <p:txBody>
          <a:bodyPr>
            <a:normAutofit/>
          </a:bodyPr>
          <a:lstStyle/>
          <a:p>
            <a:pPr algn="ctr"/>
            <a:r>
              <a:rPr lang="en-US" sz="3600" b="1" dirty="0" smtClean="0"/>
              <a:t>Zhou Dynasty </a:t>
            </a:r>
            <a:endParaRPr lang="en-US" sz="36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596" r="12596"/>
          <a:stretch>
            <a:fillRect/>
          </a:stretch>
        </p:blipFill>
        <p:spPr/>
      </p:pic>
      <p:sp>
        <p:nvSpPr>
          <p:cNvPr id="4" name="Text Placeholder 3"/>
          <p:cNvSpPr>
            <a:spLocks noGrp="1"/>
          </p:cNvSpPr>
          <p:nvPr>
            <p:ph type="body" sz="half" idx="2"/>
          </p:nvPr>
        </p:nvSpPr>
        <p:spPr>
          <a:xfrm>
            <a:off x="4724400" y="1447800"/>
            <a:ext cx="3300573" cy="4343400"/>
          </a:xfrm>
        </p:spPr>
        <p:txBody>
          <a:bodyPr>
            <a:normAutofit/>
          </a:bodyPr>
          <a:lstStyle/>
          <a:p>
            <a:r>
              <a:rPr lang="en-US" sz="3200" b="1" dirty="0" smtClean="0"/>
              <a:t>Achievements: </a:t>
            </a:r>
            <a:r>
              <a:rPr lang="en-US" sz="3200" dirty="0" smtClean="0"/>
              <a:t>Gov’t </a:t>
            </a:r>
            <a:r>
              <a:rPr lang="en-US" sz="3200" dirty="0" smtClean="0"/>
              <a:t>created </a:t>
            </a:r>
            <a:r>
              <a:rPr lang="en-US" sz="3200" dirty="0" smtClean="0"/>
              <a:t>Mandate </a:t>
            </a:r>
            <a:r>
              <a:rPr lang="en-US" sz="3200" dirty="0" smtClean="0"/>
              <a:t>of </a:t>
            </a:r>
            <a:r>
              <a:rPr lang="en-US" sz="3200" dirty="0" smtClean="0"/>
              <a:t>Heaven</a:t>
            </a:r>
            <a:endParaRPr lang="en-US" sz="3200" dirty="0" smtClean="0"/>
          </a:p>
          <a:p>
            <a:r>
              <a:rPr lang="en-US" sz="3600" u="sng" dirty="0" smtClean="0"/>
              <a:t>Mandate of Heaven</a:t>
            </a:r>
            <a:r>
              <a:rPr lang="en-US" sz="3600" dirty="0" smtClean="0"/>
              <a:t>: God </a:t>
            </a:r>
            <a:r>
              <a:rPr lang="en-US" sz="3600" dirty="0" smtClean="0"/>
              <a:t>support ruler</a:t>
            </a:r>
            <a:r>
              <a:rPr lang="en-US" sz="3600" dirty="0" smtClean="0"/>
              <a:t>. </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36976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Autofit/>
          </a:bodyPr>
          <a:lstStyle/>
          <a:p>
            <a:pPr algn="ctr"/>
            <a:r>
              <a:rPr lang="en-US" sz="3600" b="1" dirty="0">
                <a:solidFill>
                  <a:srgbClr val="94C600"/>
                </a:solidFill>
              </a:rPr>
              <a:t>Zhou </a:t>
            </a:r>
            <a:r>
              <a:rPr lang="en-US" b="1" dirty="0">
                <a:solidFill>
                  <a:srgbClr val="94C600"/>
                </a:solidFill>
              </a:rPr>
              <a:t>Dynasty</a:t>
            </a:r>
            <a:r>
              <a:rPr lang="en-US" sz="3600" b="1" dirty="0">
                <a:solidFill>
                  <a:srgbClr val="94C600"/>
                </a:solidFill>
              </a:rPr>
              <a:t> </a:t>
            </a:r>
            <a:endParaRPr lang="en-US" sz="3600" b="1" dirty="0"/>
          </a:p>
        </p:txBody>
      </p:sp>
      <p:sp>
        <p:nvSpPr>
          <p:cNvPr id="4" name="Text Placeholder 3"/>
          <p:cNvSpPr>
            <a:spLocks noGrp="1"/>
          </p:cNvSpPr>
          <p:nvPr>
            <p:ph idx="1"/>
          </p:nvPr>
        </p:nvSpPr>
        <p:spPr>
          <a:xfrm>
            <a:off x="1043492" y="1600200"/>
            <a:ext cx="6777317" cy="4232429"/>
          </a:xfrm>
        </p:spPr>
        <p:txBody>
          <a:bodyPr/>
          <a:lstStyle/>
          <a:p>
            <a:pPr lvl="0">
              <a:buClr>
                <a:srgbClr val="94C600"/>
              </a:buClr>
            </a:pPr>
            <a:endParaRPr lang="en-US" dirty="0"/>
          </a:p>
          <a:p>
            <a:pPr lvl="0">
              <a:buClr>
                <a:srgbClr val="94C600"/>
              </a:buClr>
            </a:pPr>
            <a:r>
              <a:rPr lang="en-US" b="1" dirty="0" smtClean="0"/>
              <a:t>Innovations: </a:t>
            </a:r>
            <a:r>
              <a:rPr lang="en-US" dirty="0" smtClean="0"/>
              <a:t>Iron </a:t>
            </a:r>
            <a:r>
              <a:rPr lang="en-US" dirty="0" smtClean="0"/>
              <a:t>metal working, chopsticks, catapult and coins. </a:t>
            </a:r>
          </a:p>
          <a:p>
            <a:pPr lvl="0">
              <a:buClr>
                <a:srgbClr val="94C600"/>
              </a:buClr>
            </a:pPr>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962400"/>
            <a:ext cx="4537998" cy="2133600"/>
          </a:xfrm>
          <a:prstGeom prst="rect">
            <a:avLst/>
          </a:prstGeom>
        </p:spPr>
      </p:pic>
    </p:spTree>
    <p:extLst>
      <p:ext uri="{BB962C8B-B14F-4D97-AF65-F5344CB8AC3E}">
        <p14:creationId xmlns:p14="http://schemas.microsoft.com/office/powerpoint/2010/main" val="2087443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Zhou Decline </a:t>
            </a:r>
            <a:endParaRPr lang="en-US" b="1"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 y="2098699"/>
            <a:ext cx="4495800" cy="4378301"/>
          </a:xfrm>
        </p:spPr>
      </p:pic>
      <p:sp>
        <p:nvSpPr>
          <p:cNvPr id="3" name="Content Placeholder 2"/>
          <p:cNvSpPr>
            <a:spLocks noGrp="1"/>
          </p:cNvSpPr>
          <p:nvPr>
            <p:ph sz="quarter" idx="14"/>
          </p:nvPr>
        </p:nvSpPr>
        <p:spPr/>
        <p:txBody>
          <a:bodyPr/>
          <a:lstStyle/>
          <a:p>
            <a:r>
              <a:rPr lang="en-US" dirty="0" smtClean="0"/>
              <a:t>Enter the Warring States Period </a:t>
            </a:r>
            <a:endParaRPr lang="en-US" dirty="0"/>
          </a:p>
        </p:txBody>
      </p:sp>
    </p:spTree>
    <p:extLst>
      <p:ext uri="{BB962C8B-B14F-4D97-AF65-F5344CB8AC3E}">
        <p14:creationId xmlns:p14="http://schemas.microsoft.com/office/powerpoint/2010/main" val="382782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685800"/>
            <a:ext cx="4028576" cy="1219200"/>
          </a:xfrm>
        </p:spPr>
        <p:txBody>
          <a:bodyPr>
            <a:normAutofit fontScale="90000"/>
          </a:bodyPr>
          <a:lstStyle/>
          <a:p>
            <a:pPr algn="ctr"/>
            <a:r>
              <a:rPr lang="en-US" sz="3600" b="1" u="sng" dirty="0" smtClean="0"/>
              <a:t>Confucianism </a:t>
            </a:r>
            <a:r>
              <a:rPr lang="en-US" sz="2700" b="1" dirty="0" smtClean="0"/>
              <a:t>(record at bottom of chart) </a:t>
            </a:r>
            <a:endParaRPr lang="en-US" sz="2700" b="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563" r="29563"/>
          <a:stretch>
            <a:fillRect/>
          </a:stretch>
        </p:blipFill>
        <p:spPr/>
      </p:pic>
      <p:sp>
        <p:nvSpPr>
          <p:cNvPr id="4" name="Text Placeholder 3"/>
          <p:cNvSpPr>
            <a:spLocks noGrp="1"/>
          </p:cNvSpPr>
          <p:nvPr>
            <p:ph type="body" sz="half" idx="2"/>
          </p:nvPr>
        </p:nvSpPr>
        <p:spPr>
          <a:xfrm>
            <a:off x="4734630" y="1600200"/>
            <a:ext cx="3300573" cy="4052449"/>
          </a:xfrm>
        </p:spPr>
        <p:txBody>
          <a:bodyPr>
            <a:normAutofit/>
          </a:bodyPr>
          <a:lstStyle/>
          <a:p>
            <a:endParaRPr lang="en-US" sz="2000" u="sng" dirty="0" smtClean="0"/>
          </a:p>
          <a:p>
            <a:r>
              <a:rPr lang="en-US" sz="2000" u="sng" dirty="0" smtClean="0"/>
              <a:t>Founder:</a:t>
            </a:r>
            <a:r>
              <a:rPr lang="en-US" sz="2000" dirty="0" smtClean="0"/>
              <a:t> </a:t>
            </a:r>
            <a:r>
              <a:rPr lang="en-US" sz="2000" dirty="0" err="1" smtClean="0"/>
              <a:t>Kongfuzi</a:t>
            </a:r>
            <a:r>
              <a:rPr lang="en-US" sz="2000" dirty="0" smtClean="0"/>
              <a:t>, born 550BC</a:t>
            </a:r>
          </a:p>
          <a:p>
            <a:endParaRPr lang="en-US" sz="2000" u="sng" dirty="0"/>
          </a:p>
          <a:p>
            <a:endParaRPr lang="en-US" sz="2000" u="sng" dirty="0" smtClean="0"/>
          </a:p>
          <a:p>
            <a:r>
              <a:rPr lang="en-US" sz="2000" u="sng" dirty="0" smtClean="0"/>
              <a:t>Central Beliefs</a:t>
            </a:r>
            <a:r>
              <a:rPr lang="en-US" sz="2000" dirty="0" smtClean="0"/>
              <a:t>: Honor, respect and love: traditions, family and ancestors. </a:t>
            </a:r>
          </a:p>
          <a:p>
            <a:endParaRPr lang="en-US" sz="2000" dirty="0"/>
          </a:p>
        </p:txBody>
      </p:sp>
    </p:spTree>
    <p:extLst>
      <p:ext uri="{BB962C8B-B14F-4D97-AF65-F5344CB8AC3E}">
        <p14:creationId xmlns:p14="http://schemas.microsoft.com/office/powerpoint/2010/main" val="217329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762000"/>
            <a:ext cx="3300984" cy="685800"/>
          </a:xfrm>
        </p:spPr>
        <p:txBody>
          <a:bodyPr>
            <a:noAutofit/>
          </a:bodyPr>
          <a:lstStyle/>
          <a:p>
            <a:pPr algn="ctr"/>
            <a:r>
              <a:rPr lang="en-US" sz="4000" b="1" dirty="0" smtClean="0"/>
              <a:t>Qin Dynasty </a:t>
            </a:r>
            <a:endParaRPr lang="en-US" sz="4000" b="1"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287" r="10287"/>
          <a:stretch>
            <a:fillRect/>
          </a:stretch>
        </p:blipFill>
        <p:spPr/>
      </p:pic>
      <p:sp>
        <p:nvSpPr>
          <p:cNvPr id="4" name="Text Placeholder 3"/>
          <p:cNvSpPr>
            <a:spLocks noGrp="1"/>
          </p:cNvSpPr>
          <p:nvPr>
            <p:ph type="body" sz="half" idx="2"/>
          </p:nvPr>
        </p:nvSpPr>
        <p:spPr>
          <a:xfrm>
            <a:off x="4734630" y="1524000"/>
            <a:ext cx="3300573" cy="4128649"/>
          </a:xfrm>
        </p:spPr>
        <p:txBody>
          <a:bodyPr>
            <a:noAutofit/>
          </a:bodyPr>
          <a:lstStyle/>
          <a:p>
            <a:endParaRPr lang="en-US" sz="2000" u="sng" dirty="0" smtClean="0"/>
          </a:p>
          <a:p>
            <a:r>
              <a:rPr lang="en-US" sz="3200" b="1" dirty="0" smtClean="0"/>
              <a:t>Achievements: </a:t>
            </a:r>
            <a:r>
              <a:rPr lang="en-US" sz="3200" dirty="0" smtClean="0"/>
              <a:t>gov’t enforced legalism </a:t>
            </a:r>
            <a:endParaRPr lang="en-US" sz="3200" dirty="0"/>
          </a:p>
        </p:txBody>
      </p:sp>
      <p:sp>
        <p:nvSpPr>
          <p:cNvPr id="3" name="&quot;No&quot; Symbol 2"/>
          <p:cNvSpPr/>
          <p:nvPr/>
        </p:nvSpPr>
        <p:spPr>
          <a:xfrm>
            <a:off x="990600" y="609600"/>
            <a:ext cx="3200400" cy="2895600"/>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9912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a:bodyPr>
          <a:lstStyle/>
          <a:p>
            <a:pPr algn="ctr"/>
            <a:r>
              <a:rPr lang="en-US" b="1" dirty="0" smtClean="0"/>
              <a:t>Qin Dynasty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9946"/>
            <a:ext cx="7315200" cy="4400689"/>
          </a:xfrm>
        </p:spPr>
      </p:pic>
    </p:spTree>
    <p:extLst>
      <p:ext uri="{BB962C8B-B14F-4D97-AF65-F5344CB8AC3E}">
        <p14:creationId xmlns:p14="http://schemas.microsoft.com/office/powerpoint/2010/main" val="2882416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Qin Decline </a:t>
            </a:r>
            <a:endParaRPr lang="en-US" b="1"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2209800"/>
            <a:ext cx="3476748" cy="4167835"/>
          </a:xfrm>
        </p:spPr>
      </p:pic>
      <p:sp>
        <p:nvSpPr>
          <p:cNvPr id="3" name="Content Placeholder 2"/>
          <p:cNvSpPr>
            <a:spLocks noGrp="1"/>
          </p:cNvSpPr>
          <p:nvPr>
            <p:ph sz="quarter" idx="14"/>
          </p:nvPr>
        </p:nvSpPr>
        <p:spPr/>
        <p:txBody>
          <a:bodyPr/>
          <a:lstStyle/>
          <a:p>
            <a:r>
              <a:rPr lang="en-US" dirty="0" smtClean="0"/>
              <a:t>Civil War </a:t>
            </a:r>
            <a:endParaRPr lang="en-US" dirty="0"/>
          </a:p>
        </p:txBody>
      </p:sp>
    </p:spTree>
    <p:extLst>
      <p:ext uri="{BB962C8B-B14F-4D97-AF65-F5344CB8AC3E}">
        <p14:creationId xmlns:p14="http://schemas.microsoft.com/office/powerpoint/2010/main" val="905254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4424" y="609600"/>
            <a:ext cx="3300984" cy="762000"/>
          </a:xfrm>
        </p:spPr>
        <p:txBody>
          <a:bodyPr>
            <a:normAutofit/>
          </a:bodyPr>
          <a:lstStyle/>
          <a:p>
            <a:pPr algn="ctr"/>
            <a:r>
              <a:rPr lang="en-US" sz="3600" b="1" dirty="0" smtClean="0"/>
              <a:t>Han Dynasty </a:t>
            </a:r>
            <a:endParaRPr lang="en-US" sz="3600" b="1"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0407" r="10407"/>
          <a:stretch>
            <a:fillRect/>
          </a:stretch>
        </p:blipFill>
        <p:spPr/>
      </p:pic>
      <p:sp>
        <p:nvSpPr>
          <p:cNvPr id="6" name="Text Placeholder 5"/>
          <p:cNvSpPr>
            <a:spLocks noGrp="1"/>
          </p:cNvSpPr>
          <p:nvPr>
            <p:ph type="body" sz="half" idx="2"/>
          </p:nvPr>
        </p:nvSpPr>
        <p:spPr>
          <a:xfrm>
            <a:off x="4734630" y="1524000"/>
            <a:ext cx="3300573" cy="4128649"/>
          </a:xfrm>
        </p:spPr>
        <p:txBody>
          <a:bodyPr>
            <a:normAutofit/>
          </a:bodyPr>
          <a:lstStyle/>
          <a:p>
            <a:r>
              <a:rPr lang="en-US" sz="2600" b="1" dirty="0" smtClean="0"/>
              <a:t>Achievement: </a:t>
            </a:r>
            <a:endParaRPr lang="en-US" sz="2600" b="1" dirty="0" smtClean="0"/>
          </a:p>
          <a:p>
            <a:r>
              <a:rPr lang="en-US" sz="2600" dirty="0" smtClean="0"/>
              <a:t>Gov’t softened harsh laws and created the </a:t>
            </a:r>
            <a:r>
              <a:rPr lang="en-US" sz="2600" u="sng" dirty="0" smtClean="0"/>
              <a:t>Civil </a:t>
            </a:r>
            <a:r>
              <a:rPr lang="en-US" sz="2600" u="sng" dirty="0" smtClean="0"/>
              <a:t>Service</a:t>
            </a:r>
            <a:r>
              <a:rPr lang="en-US" sz="2600" u="sng" dirty="0"/>
              <a:t> </a:t>
            </a:r>
            <a:r>
              <a:rPr lang="en-US" sz="2600" u="sng" dirty="0" smtClean="0"/>
              <a:t>System </a:t>
            </a:r>
            <a:r>
              <a:rPr lang="en-US" sz="2600" dirty="0" smtClean="0"/>
              <a:t>: examination prior to job </a:t>
            </a:r>
            <a:endParaRPr lang="en-US" sz="2600" dirty="0" smtClean="0"/>
          </a:p>
          <a:p>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526269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990600"/>
          </a:xfrm>
        </p:spPr>
        <p:txBody>
          <a:bodyPr/>
          <a:lstStyle/>
          <a:p>
            <a:pPr algn="ctr"/>
            <a:r>
              <a:rPr lang="en-US" b="1" dirty="0" smtClean="0"/>
              <a:t>Han Achievements </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199"/>
            <a:ext cx="2819400" cy="176708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5299"/>
            <a:ext cx="2814871" cy="19145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719945"/>
            <a:ext cx="2667000" cy="25908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1546" y="3635728"/>
            <a:ext cx="3174198" cy="2786946"/>
          </a:xfrm>
          <a:prstGeom prst="rect">
            <a:avLst/>
          </a:prstGeom>
        </p:spPr>
      </p:pic>
    </p:spTree>
    <p:extLst>
      <p:ext uri="{BB962C8B-B14F-4D97-AF65-F5344CB8AC3E}">
        <p14:creationId xmlns:p14="http://schemas.microsoft.com/office/powerpoint/2010/main" val="117494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066800"/>
          </a:xfrm>
        </p:spPr>
        <p:txBody>
          <a:bodyPr/>
          <a:lstStyle/>
          <a:p>
            <a:pPr algn="ctr"/>
            <a:r>
              <a:rPr lang="en-US" b="1" dirty="0" smtClean="0"/>
              <a:t>Han Decline </a:t>
            </a:r>
            <a:endParaRPr lang="en-US" b="1" dirty="0"/>
          </a:p>
        </p:txBody>
      </p:sp>
      <p:sp>
        <p:nvSpPr>
          <p:cNvPr id="3" name="Content Placeholder 2"/>
          <p:cNvSpPr>
            <a:spLocks noGrp="1"/>
          </p:cNvSpPr>
          <p:nvPr>
            <p:ph idx="1"/>
          </p:nvPr>
        </p:nvSpPr>
        <p:spPr/>
        <p:txBody>
          <a:bodyPr/>
          <a:lstStyle/>
          <a:p>
            <a:r>
              <a:rPr lang="en-US" dirty="0" smtClean="0"/>
              <a:t>Internal issues left the dynasty weak and allowed for a rebellion of a </a:t>
            </a:r>
            <a:r>
              <a:rPr lang="en-US" dirty="0" err="1" smtClean="0"/>
              <a:t>Daoist</a:t>
            </a:r>
            <a:r>
              <a:rPr lang="en-US" dirty="0" smtClean="0"/>
              <a:t> sect, the Yellow Turbans, to send the empire into a state of chaos. </a:t>
            </a:r>
          </a:p>
          <a:p>
            <a:endParaRPr lang="en-US" dirty="0"/>
          </a:p>
          <a:p>
            <a:r>
              <a:rPr lang="en-US" dirty="0" smtClean="0"/>
              <a:t>Left China in an era called the Period of Disunion. </a:t>
            </a:r>
            <a:endParaRPr lang="en-US" dirty="0"/>
          </a:p>
        </p:txBody>
      </p:sp>
    </p:spTree>
    <p:extLst>
      <p:ext uri="{BB962C8B-B14F-4D97-AF65-F5344CB8AC3E}">
        <p14:creationId xmlns:p14="http://schemas.microsoft.com/office/powerpoint/2010/main" val="61606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r>
              <a:rPr lang="en-US" dirty="0" smtClean="0"/>
              <a:t>2. The earliest record keeping was used to </a:t>
            </a:r>
          </a:p>
          <a:p>
            <a:r>
              <a:rPr lang="en-US" dirty="0" smtClean="0"/>
              <a:t>A. record births and deaths </a:t>
            </a:r>
          </a:p>
          <a:p>
            <a:r>
              <a:rPr lang="en-US" dirty="0" smtClean="0"/>
              <a:t>B. record history for future generations </a:t>
            </a:r>
          </a:p>
          <a:p>
            <a:r>
              <a:rPr lang="en-US" dirty="0" smtClean="0"/>
              <a:t>C. keep track of economic transitions </a:t>
            </a:r>
            <a:endParaRPr lang="en-US" dirty="0"/>
          </a:p>
        </p:txBody>
      </p:sp>
    </p:spTree>
    <p:extLst>
      <p:ext uri="{BB962C8B-B14F-4D97-AF65-F5344CB8AC3E}">
        <p14:creationId xmlns:p14="http://schemas.microsoft.com/office/powerpoint/2010/main" val="3841423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Map Timeline </a:t>
            </a:r>
            <a:endParaRPr lang="en-US" b="1" dirty="0"/>
          </a:p>
        </p:txBody>
      </p:sp>
      <p:sp>
        <p:nvSpPr>
          <p:cNvPr id="3" name="Content Placeholder 2"/>
          <p:cNvSpPr>
            <a:spLocks noGrp="1"/>
          </p:cNvSpPr>
          <p:nvPr>
            <p:ph idx="1"/>
          </p:nvPr>
        </p:nvSpPr>
        <p:spPr/>
        <p:txBody>
          <a:bodyPr/>
          <a:lstStyle/>
          <a:p>
            <a:r>
              <a:rPr lang="en-US" dirty="0">
                <a:hlinkClick r:id="rId2"/>
              </a:rPr>
              <a:t>http://timemaps.com/history/china-1000bc</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32261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Classroom Summary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704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Video- 9 minutes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www.youtube.com/watch?v=1feTm36eMUU</a:t>
            </a:r>
            <a:r>
              <a:rPr lang="en-US" dirty="0" smtClean="0"/>
              <a:t> </a:t>
            </a:r>
            <a:endParaRPr lang="en-US" dirty="0"/>
          </a:p>
        </p:txBody>
      </p:sp>
    </p:spTree>
    <p:extLst>
      <p:ext uri="{BB962C8B-B14F-4D97-AF65-F5344CB8AC3E}">
        <p14:creationId xmlns:p14="http://schemas.microsoft.com/office/powerpoint/2010/main" val="108251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8580" indent="0">
              <a:buNone/>
            </a:pPr>
            <a:r>
              <a:rPr lang="en-US" dirty="0" smtClean="0"/>
              <a:t>3. One characteristic of civilization is </a:t>
            </a:r>
          </a:p>
          <a:p>
            <a:pPr marL="525780" indent="-457200">
              <a:buAutoNum type="alphaUcPeriod"/>
            </a:pPr>
            <a:r>
              <a:rPr lang="en-US" dirty="0" smtClean="0"/>
              <a:t>Fertile river valleys</a:t>
            </a:r>
          </a:p>
          <a:p>
            <a:pPr marL="525780" indent="-457200">
              <a:buAutoNum type="alphaUcPeriod"/>
            </a:pPr>
            <a:r>
              <a:rPr lang="en-US" dirty="0" smtClean="0"/>
              <a:t>Developed cities </a:t>
            </a:r>
          </a:p>
          <a:p>
            <a:pPr marL="525780" indent="-457200">
              <a:buAutoNum type="alphaUcPeriod"/>
            </a:pPr>
            <a:r>
              <a:rPr lang="en-US" dirty="0" smtClean="0"/>
              <a:t>Industry </a:t>
            </a:r>
            <a:endParaRPr lang="en-US" dirty="0"/>
          </a:p>
        </p:txBody>
      </p:sp>
    </p:spTree>
    <p:extLst>
      <p:ext uri="{BB962C8B-B14F-4D97-AF65-F5344CB8AC3E}">
        <p14:creationId xmlns:p14="http://schemas.microsoft.com/office/powerpoint/2010/main" val="292410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Which factor most influenced the types of crops grown?</a:t>
            </a:r>
          </a:p>
          <a:p>
            <a:r>
              <a:rPr lang="en-US" dirty="0" smtClean="0"/>
              <a:t>A. animals</a:t>
            </a:r>
          </a:p>
          <a:p>
            <a:r>
              <a:rPr lang="en-US" dirty="0" smtClean="0"/>
              <a:t>B. tools</a:t>
            </a:r>
          </a:p>
          <a:p>
            <a:r>
              <a:rPr lang="en-US" dirty="0" smtClean="0"/>
              <a:t>C. geography </a:t>
            </a:r>
            <a:endParaRPr lang="en-US" dirty="0"/>
          </a:p>
        </p:txBody>
      </p:sp>
    </p:spTree>
    <p:extLst>
      <p:ext uri="{BB962C8B-B14F-4D97-AF65-F5344CB8AC3E}">
        <p14:creationId xmlns:p14="http://schemas.microsoft.com/office/powerpoint/2010/main" val="420193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2168324"/>
          </a:xfrm>
        </p:spPr>
        <p:txBody>
          <a:bodyPr>
            <a:normAutofit fontScale="90000"/>
          </a:bodyPr>
          <a:lstStyle/>
          <a:p>
            <a:pPr algn="ctr"/>
            <a:r>
              <a:rPr lang="en-US" b="1" dirty="0" smtClean="0"/>
              <a:t>LEQ: What factors helped to unify China? </a:t>
            </a:r>
            <a:endParaRPr lang="en-US" b="1" dirty="0"/>
          </a:p>
        </p:txBody>
      </p:sp>
      <p:sp>
        <p:nvSpPr>
          <p:cNvPr id="3" name="Subtitle 2"/>
          <p:cNvSpPr>
            <a:spLocks noGrp="1"/>
          </p:cNvSpPr>
          <p:nvPr>
            <p:ph type="subTitle" idx="1"/>
          </p:nvPr>
        </p:nvSpPr>
        <p:spPr>
          <a:xfrm>
            <a:off x="4733365" y="4800600"/>
            <a:ext cx="3309803" cy="881109"/>
          </a:xfrm>
        </p:spPr>
        <p:txBody>
          <a:bodyPr>
            <a:normAutofit/>
          </a:bodyPr>
          <a:lstStyle/>
          <a:p>
            <a:pPr algn="ctr"/>
            <a:r>
              <a:rPr lang="en-US" sz="2400" b="1" dirty="0" smtClean="0"/>
              <a:t>Standard 2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57200"/>
            <a:ext cx="2188476" cy="1436538"/>
          </a:xfrm>
          <a:prstGeom prst="rect">
            <a:avLst/>
          </a:prstGeom>
        </p:spPr>
      </p:pic>
    </p:spTree>
    <p:extLst>
      <p:ext uri="{BB962C8B-B14F-4D97-AF65-F5344CB8AC3E}">
        <p14:creationId xmlns:p14="http://schemas.microsoft.com/office/powerpoint/2010/main" val="799113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484864"/>
          </a:xfrm>
        </p:spPr>
        <p:txBody>
          <a:bodyPr>
            <a:noAutofit/>
          </a:bodyPr>
          <a:lstStyle/>
          <a:p>
            <a:pPr algn="ctr"/>
            <a:r>
              <a:rPr lang="en-US" b="1" dirty="0" smtClean="0"/>
              <a:t>China’s Geographic Features </a:t>
            </a:r>
            <a:r>
              <a:rPr lang="en-US" b="1" dirty="0" smtClean="0"/>
              <a:t>Analysis </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3064"/>
            <a:ext cx="8229600" cy="4932536"/>
          </a:xfrm>
        </p:spPr>
      </p:pic>
    </p:spTree>
    <p:extLst>
      <p:ext uri="{BB962C8B-B14F-4D97-AF65-F5344CB8AC3E}">
        <p14:creationId xmlns:p14="http://schemas.microsoft.com/office/powerpoint/2010/main" val="297768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71245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311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1" y="685800"/>
            <a:ext cx="3090863" cy="2684604"/>
          </a:xfrm>
        </p:spPr>
      </p:pic>
      <p:sp>
        <p:nvSpPr>
          <p:cNvPr id="3" name="Title 2"/>
          <p:cNvSpPr>
            <a:spLocks noGrp="1"/>
          </p:cNvSpPr>
          <p:nvPr>
            <p:ph type="title"/>
          </p:nvPr>
        </p:nvSpPr>
        <p:spPr>
          <a:xfrm>
            <a:off x="4739833" y="609601"/>
            <a:ext cx="3304572" cy="533400"/>
          </a:xfrm>
        </p:spPr>
        <p:txBody>
          <a:bodyPr>
            <a:normAutofit/>
          </a:bodyPr>
          <a:lstStyle/>
          <a:p>
            <a:pPr algn="ctr"/>
            <a:r>
              <a:rPr lang="en-US" b="1" dirty="0" smtClean="0"/>
              <a:t>Shang Dynasty </a:t>
            </a:r>
            <a:endParaRPr lang="en-US" b="1" dirty="0"/>
          </a:p>
        </p:txBody>
      </p:sp>
      <p:sp>
        <p:nvSpPr>
          <p:cNvPr id="4" name="Text Placeholder 3"/>
          <p:cNvSpPr>
            <a:spLocks noGrp="1"/>
          </p:cNvSpPr>
          <p:nvPr>
            <p:ph type="body" sz="half" idx="2"/>
          </p:nvPr>
        </p:nvSpPr>
        <p:spPr>
          <a:xfrm>
            <a:off x="4724400" y="1066800"/>
            <a:ext cx="3298784" cy="4207098"/>
          </a:xfrm>
        </p:spPr>
        <p:txBody>
          <a:bodyPr>
            <a:noAutofit/>
          </a:bodyPr>
          <a:lstStyle/>
          <a:p>
            <a:r>
              <a:rPr lang="en-US" sz="2400" b="1" dirty="0" smtClean="0">
                <a:solidFill>
                  <a:schemeClr val="tx1">
                    <a:lumMod val="75000"/>
                    <a:lumOff val="25000"/>
                  </a:schemeClr>
                </a:solidFill>
              </a:rPr>
              <a:t>Achievements: </a:t>
            </a:r>
            <a:r>
              <a:rPr lang="en-US" sz="2400" dirty="0" smtClean="0">
                <a:solidFill>
                  <a:schemeClr val="tx1">
                    <a:lumMod val="75000"/>
                    <a:lumOff val="25000"/>
                  </a:schemeClr>
                </a:solidFill>
              </a:rPr>
              <a:t>gov’t is Monarchy. Belief</a:t>
            </a:r>
            <a:r>
              <a:rPr lang="en-US" sz="2400" dirty="0" smtClean="0">
                <a:solidFill>
                  <a:schemeClr val="tx1">
                    <a:lumMod val="75000"/>
                    <a:lumOff val="25000"/>
                  </a:schemeClr>
                </a:solidFill>
              </a:rPr>
              <a:t>: </a:t>
            </a:r>
            <a:r>
              <a:rPr lang="en-US" sz="2400" dirty="0" smtClean="0">
                <a:solidFill>
                  <a:schemeClr val="tx1">
                    <a:lumMod val="75000"/>
                    <a:lumOff val="25000"/>
                  </a:schemeClr>
                </a:solidFill>
              </a:rPr>
              <a:t>Ancestral worship </a:t>
            </a:r>
            <a:r>
              <a:rPr lang="en-US" sz="2400" dirty="0" smtClean="0">
                <a:solidFill>
                  <a:schemeClr val="tx1">
                    <a:lumMod val="75000"/>
                    <a:lumOff val="25000"/>
                  </a:schemeClr>
                </a:solidFill>
              </a:rPr>
              <a:t>(use oracle bones) </a:t>
            </a:r>
            <a:endParaRPr lang="en-US" sz="2400" dirty="0" smtClean="0">
              <a:solidFill>
                <a:schemeClr val="tx1">
                  <a:lumMod val="75000"/>
                  <a:lumOff val="25000"/>
                </a:schemeClr>
              </a:solidFill>
            </a:endParaRPr>
          </a:p>
          <a:p>
            <a:endParaRPr lang="en-US" sz="2400" u="sng" dirty="0">
              <a:solidFill>
                <a:schemeClr val="tx1">
                  <a:lumMod val="75000"/>
                  <a:lumOff val="25000"/>
                </a:schemeClr>
              </a:solidFill>
            </a:endParaRPr>
          </a:p>
          <a:p>
            <a:endParaRPr lang="en-US" sz="2400" dirty="0">
              <a:solidFill>
                <a:schemeClr val="tx1">
                  <a:lumMod val="75000"/>
                  <a:lumOff val="25000"/>
                </a:schemeClr>
              </a:solidFill>
            </a:endParaRPr>
          </a:p>
          <a:p>
            <a:r>
              <a:rPr lang="en-US" sz="2400" b="1" dirty="0" smtClean="0">
                <a:solidFill>
                  <a:schemeClr val="tx1">
                    <a:lumMod val="75000"/>
                    <a:lumOff val="25000"/>
                  </a:schemeClr>
                </a:solidFill>
              </a:rPr>
              <a:t>Innovations</a:t>
            </a:r>
            <a:r>
              <a:rPr lang="en-US" sz="2400" b="1" dirty="0" smtClean="0">
                <a:solidFill>
                  <a:schemeClr val="tx1">
                    <a:lumMod val="75000"/>
                    <a:lumOff val="25000"/>
                  </a:schemeClr>
                </a:solidFill>
              </a:rPr>
              <a:t>: </a:t>
            </a:r>
            <a:r>
              <a:rPr lang="en-US" sz="2400" dirty="0" smtClean="0">
                <a:solidFill>
                  <a:schemeClr val="tx1">
                    <a:lumMod val="75000"/>
                    <a:lumOff val="25000"/>
                  </a:schemeClr>
                </a:solidFill>
              </a:rPr>
              <a:t>writing,</a:t>
            </a:r>
            <a:r>
              <a:rPr lang="en-US" sz="2400" b="1" dirty="0" smtClean="0">
                <a:solidFill>
                  <a:schemeClr val="tx1">
                    <a:lumMod val="75000"/>
                    <a:lumOff val="25000"/>
                  </a:schemeClr>
                </a:solidFill>
              </a:rPr>
              <a:t> </a:t>
            </a:r>
            <a:r>
              <a:rPr lang="en-US" sz="2400" dirty="0" smtClean="0">
                <a:solidFill>
                  <a:schemeClr val="tx1">
                    <a:lumMod val="75000"/>
                    <a:lumOff val="25000"/>
                  </a:schemeClr>
                </a:solidFill>
              </a:rPr>
              <a:t>bronze </a:t>
            </a:r>
            <a:r>
              <a:rPr lang="en-US" sz="2400" dirty="0" smtClean="0">
                <a:solidFill>
                  <a:schemeClr val="tx1">
                    <a:lumMod val="75000"/>
                    <a:lumOff val="25000"/>
                  </a:schemeClr>
                </a:solidFill>
              </a:rPr>
              <a:t>vessels and </a:t>
            </a:r>
            <a:r>
              <a:rPr lang="en-US" sz="2400" dirty="0" smtClean="0">
                <a:solidFill>
                  <a:schemeClr val="tx1">
                    <a:lumMod val="75000"/>
                    <a:lumOff val="25000"/>
                  </a:schemeClr>
                </a:solidFill>
              </a:rPr>
              <a:t>a </a:t>
            </a:r>
            <a:r>
              <a:rPr lang="en-US" sz="2400" dirty="0" smtClean="0">
                <a:solidFill>
                  <a:schemeClr val="tx1">
                    <a:lumMod val="75000"/>
                    <a:lumOff val="25000"/>
                  </a:schemeClr>
                </a:solidFill>
              </a:rPr>
              <a:t>precise calendar. </a:t>
            </a:r>
            <a:endParaRPr lang="en-US" sz="2400" dirty="0">
              <a:solidFill>
                <a:schemeClr val="tx1">
                  <a:lumMod val="75000"/>
                  <a:lumOff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1" y="3505200"/>
            <a:ext cx="3048000" cy="2600325"/>
          </a:xfrm>
          <a:prstGeom prst="rect">
            <a:avLst/>
          </a:prstGeom>
        </p:spPr>
      </p:pic>
    </p:spTree>
    <p:extLst>
      <p:ext uri="{BB962C8B-B14F-4D97-AF65-F5344CB8AC3E}">
        <p14:creationId xmlns:p14="http://schemas.microsoft.com/office/powerpoint/2010/main" val="182641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Shang Decline </a:t>
            </a:r>
            <a:endParaRPr lang="en-US" b="1" dirty="0"/>
          </a:p>
        </p:txBody>
      </p:sp>
      <p:sp>
        <p:nvSpPr>
          <p:cNvPr id="3" name="Content Placeholder 2"/>
          <p:cNvSpPr>
            <a:spLocks noGrp="1"/>
          </p:cNvSpPr>
          <p:nvPr>
            <p:ph idx="1"/>
          </p:nvPr>
        </p:nvSpPr>
        <p:spPr/>
        <p:txBody>
          <a:bodyPr/>
          <a:lstStyle/>
          <a:p>
            <a:pPr algn="ctr"/>
            <a:r>
              <a:rPr lang="en-US" dirty="0" smtClean="0"/>
              <a:t>Conquered by the Zhou</a:t>
            </a:r>
            <a:endParaRPr lang="en-US" dirty="0"/>
          </a:p>
        </p:txBody>
      </p:sp>
    </p:spTree>
    <p:extLst>
      <p:ext uri="{BB962C8B-B14F-4D97-AF65-F5344CB8AC3E}">
        <p14:creationId xmlns:p14="http://schemas.microsoft.com/office/powerpoint/2010/main" val="4161657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1398</TotalTime>
  <Words>385</Words>
  <Application>Microsoft Office PowerPoint</Application>
  <PresentationFormat>On-screen Show (4:3)</PresentationFormat>
  <Paragraphs>71</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PowerPoint Presentation</vt:lpstr>
      <vt:lpstr>PowerPoint Presentation</vt:lpstr>
      <vt:lpstr>PowerPoint Presentation</vt:lpstr>
      <vt:lpstr>PowerPoint Presentation</vt:lpstr>
      <vt:lpstr>LEQ: What factors helped to unify China? </vt:lpstr>
      <vt:lpstr>China’s Geographic Features Analysis </vt:lpstr>
      <vt:lpstr>PowerPoint Presentation</vt:lpstr>
      <vt:lpstr>Shang Dynasty </vt:lpstr>
      <vt:lpstr>Shang Decline </vt:lpstr>
      <vt:lpstr>Zhou Dynasty </vt:lpstr>
      <vt:lpstr>Zhou Dynasty </vt:lpstr>
      <vt:lpstr>Zhou Decline </vt:lpstr>
      <vt:lpstr>Confucianism (record at bottom of chart) </vt:lpstr>
      <vt:lpstr>Qin Dynasty </vt:lpstr>
      <vt:lpstr>Qin Dynasty </vt:lpstr>
      <vt:lpstr>Qin Decline </vt:lpstr>
      <vt:lpstr>Han Dynasty </vt:lpstr>
      <vt:lpstr>Han Achievements </vt:lpstr>
      <vt:lpstr>Han Decline </vt:lpstr>
      <vt:lpstr>Map Timeline </vt:lpstr>
      <vt:lpstr>Classroom Summary </vt:lpstr>
      <vt:lpstr>Video- 9 minutes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NBHS Staff</cp:lastModifiedBy>
  <cp:revision>38</cp:revision>
  <dcterms:created xsi:type="dcterms:W3CDTF">2014-02-03T22:05:54Z</dcterms:created>
  <dcterms:modified xsi:type="dcterms:W3CDTF">2015-08-28T17:09:50Z</dcterms:modified>
</cp:coreProperties>
</file>