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3" r:id="rId14"/>
    <p:sldId id="274" r:id="rId15"/>
    <p:sldId id="275" r:id="rId16"/>
    <p:sldId id="276" r:id="rId17"/>
    <p:sldId id="272" r:id="rId18"/>
    <p:sldId id="278" r:id="rId19"/>
    <p:sldId id="279" r:id="rId20"/>
    <p:sldId id="280" r:id="rId21"/>
    <p:sldId id="281" r:id="rId22"/>
    <p:sldId id="283" r:id="rId23"/>
    <p:sldId id="284" r:id="rId24"/>
    <p:sldId id="285" r:id="rId25"/>
    <p:sldId id="286" r:id="rId26"/>
    <p:sldId id="287" r:id="rId27"/>
    <p:sldId id="288" r:id="rId28"/>
    <p:sldId id="289"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5" autoAdjust="0"/>
    <p:restoredTop sz="94660"/>
  </p:normalViewPr>
  <p:slideViewPr>
    <p:cSldViewPr>
      <p:cViewPr>
        <p:scale>
          <a:sx n="40" d="100"/>
          <a:sy n="40" d="100"/>
        </p:scale>
        <p:origin x="-1182" y="-6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3C4761-B2C1-4460-9DB7-B6AB0251BCC4}"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996E4-BE21-407A-A069-BA003FFACF38}" type="slidenum">
              <a:rPr lang="en-US" smtClean="0"/>
              <a:t>‹#›</a:t>
            </a:fld>
            <a:endParaRPr lang="en-US"/>
          </a:p>
        </p:txBody>
      </p:sp>
    </p:spTree>
    <p:extLst>
      <p:ext uri="{BB962C8B-B14F-4D97-AF65-F5344CB8AC3E}">
        <p14:creationId xmlns:p14="http://schemas.microsoft.com/office/powerpoint/2010/main" val="332416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C4761-B2C1-4460-9DB7-B6AB0251BCC4}"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996E4-BE21-407A-A069-BA003FFACF38}" type="slidenum">
              <a:rPr lang="en-US" smtClean="0"/>
              <a:t>‹#›</a:t>
            </a:fld>
            <a:endParaRPr lang="en-US"/>
          </a:p>
        </p:txBody>
      </p:sp>
    </p:spTree>
    <p:extLst>
      <p:ext uri="{BB962C8B-B14F-4D97-AF65-F5344CB8AC3E}">
        <p14:creationId xmlns:p14="http://schemas.microsoft.com/office/powerpoint/2010/main" val="132138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C4761-B2C1-4460-9DB7-B6AB0251BCC4}"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996E4-BE21-407A-A069-BA003FFACF38}" type="slidenum">
              <a:rPr lang="en-US" smtClean="0"/>
              <a:t>‹#›</a:t>
            </a:fld>
            <a:endParaRPr lang="en-US"/>
          </a:p>
        </p:txBody>
      </p:sp>
    </p:spTree>
    <p:extLst>
      <p:ext uri="{BB962C8B-B14F-4D97-AF65-F5344CB8AC3E}">
        <p14:creationId xmlns:p14="http://schemas.microsoft.com/office/powerpoint/2010/main" val="414859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C4761-B2C1-4460-9DB7-B6AB0251BCC4}"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996E4-BE21-407A-A069-BA003FFACF38}" type="slidenum">
              <a:rPr lang="en-US" smtClean="0"/>
              <a:t>‹#›</a:t>
            </a:fld>
            <a:endParaRPr lang="en-US"/>
          </a:p>
        </p:txBody>
      </p:sp>
    </p:spTree>
    <p:extLst>
      <p:ext uri="{BB962C8B-B14F-4D97-AF65-F5344CB8AC3E}">
        <p14:creationId xmlns:p14="http://schemas.microsoft.com/office/powerpoint/2010/main" val="287911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3C4761-B2C1-4460-9DB7-B6AB0251BCC4}"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996E4-BE21-407A-A069-BA003FFACF38}" type="slidenum">
              <a:rPr lang="en-US" smtClean="0"/>
              <a:t>‹#›</a:t>
            </a:fld>
            <a:endParaRPr lang="en-US"/>
          </a:p>
        </p:txBody>
      </p:sp>
    </p:spTree>
    <p:extLst>
      <p:ext uri="{BB962C8B-B14F-4D97-AF65-F5344CB8AC3E}">
        <p14:creationId xmlns:p14="http://schemas.microsoft.com/office/powerpoint/2010/main" val="273471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3C4761-B2C1-4460-9DB7-B6AB0251BCC4}" type="datetimeFigureOut">
              <a:rPr lang="en-US" smtClean="0"/>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996E4-BE21-407A-A069-BA003FFACF38}" type="slidenum">
              <a:rPr lang="en-US" smtClean="0"/>
              <a:t>‹#›</a:t>
            </a:fld>
            <a:endParaRPr lang="en-US"/>
          </a:p>
        </p:txBody>
      </p:sp>
    </p:spTree>
    <p:extLst>
      <p:ext uri="{BB962C8B-B14F-4D97-AF65-F5344CB8AC3E}">
        <p14:creationId xmlns:p14="http://schemas.microsoft.com/office/powerpoint/2010/main" val="1362839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3C4761-B2C1-4460-9DB7-B6AB0251BCC4}" type="datetimeFigureOut">
              <a:rPr lang="en-US" smtClean="0"/>
              <a:t>11/18/2015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D996E4-BE21-407A-A069-BA003FFACF38}" type="slidenum">
              <a:rPr lang="en-US" smtClean="0"/>
              <a:t>‹#›</a:t>
            </a:fld>
            <a:endParaRPr lang="en-US"/>
          </a:p>
        </p:txBody>
      </p:sp>
    </p:spTree>
    <p:extLst>
      <p:ext uri="{BB962C8B-B14F-4D97-AF65-F5344CB8AC3E}">
        <p14:creationId xmlns:p14="http://schemas.microsoft.com/office/powerpoint/2010/main" val="241680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3C4761-B2C1-4460-9DB7-B6AB0251BCC4}" type="datetimeFigureOut">
              <a:rPr lang="en-US" smtClean="0"/>
              <a:t>11/18/2015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D996E4-BE21-407A-A069-BA003FFACF38}" type="slidenum">
              <a:rPr lang="en-US" smtClean="0"/>
              <a:t>‹#›</a:t>
            </a:fld>
            <a:endParaRPr lang="en-US"/>
          </a:p>
        </p:txBody>
      </p:sp>
    </p:spTree>
    <p:extLst>
      <p:ext uri="{BB962C8B-B14F-4D97-AF65-F5344CB8AC3E}">
        <p14:creationId xmlns:p14="http://schemas.microsoft.com/office/powerpoint/2010/main" val="2033574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C4761-B2C1-4460-9DB7-B6AB0251BCC4}" type="datetimeFigureOut">
              <a:rPr lang="en-US" smtClean="0"/>
              <a:t>11/18/2015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D996E4-BE21-407A-A069-BA003FFACF38}" type="slidenum">
              <a:rPr lang="en-US" smtClean="0"/>
              <a:t>‹#›</a:t>
            </a:fld>
            <a:endParaRPr lang="en-US"/>
          </a:p>
        </p:txBody>
      </p:sp>
    </p:spTree>
    <p:extLst>
      <p:ext uri="{BB962C8B-B14F-4D97-AF65-F5344CB8AC3E}">
        <p14:creationId xmlns:p14="http://schemas.microsoft.com/office/powerpoint/2010/main" val="555103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3C4761-B2C1-4460-9DB7-B6AB0251BCC4}" type="datetimeFigureOut">
              <a:rPr lang="en-US" smtClean="0"/>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996E4-BE21-407A-A069-BA003FFACF38}" type="slidenum">
              <a:rPr lang="en-US" smtClean="0"/>
              <a:t>‹#›</a:t>
            </a:fld>
            <a:endParaRPr lang="en-US"/>
          </a:p>
        </p:txBody>
      </p:sp>
    </p:spTree>
    <p:extLst>
      <p:ext uri="{BB962C8B-B14F-4D97-AF65-F5344CB8AC3E}">
        <p14:creationId xmlns:p14="http://schemas.microsoft.com/office/powerpoint/2010/main" val="116266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3C4761-B2C1-4460-9DB7-B6AB0251BCC4}" type="datetimeFigureOut">
              <a:rPr lang="en-US" smtClean="0"/>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996E4-BE21-407A-A069-BA003FFACF38}" type="slidenum">
              <a:rPr lang="en-US" smtClean="0"/>
              <a:t>‹#›</a:t>
            </a:fld>
            <a:endParaRPr lang="en-US"/>
          </a:p>
        </p:txBody>
      </p:sp>
    </p:spTree>
    <p:extLst>
      <p:ext uri="{BB962C8B-B14F-4D97-AF65-F5344CB8AC3E}">
        <p14:creationId xmlns:p14="http://schemas.microsoft.com/office/powerpoint/2010/main" val="1023029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C4761-B2C1-4460-9DB7-B6AB0251BCC4}" type="datetimeFigureOut">
              <a:rPr lang="en-US" smtClean="0"/>
              <a:t>11/18/2015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996E4-BE21-407A-A069-BA003FFACF38}" type="slidenum">
              <a:rPr lang="en-US" smtClean="0"/>
              <a:t>‹#›</a:t>
            </a:fld>
            <a:endParaRPr lang="en-US"/>
          </a:p>
        </p:txBody>
      </p:sp>
    </p:spTree>
    <p:extLst>
      <p:ext uri="{BB962C8B-B14F-4D97-AF65-F5344CB8AC3E}">
        <p14:creationId xmlns:p14="http://schemas.microsoft.com/office/powerpoint/2010/main" val="793922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nnoApDMniFs"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From Neolithic to Industrialization </a:t>
            </a: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95350" y="1610519"/>
            <a:ext cx="316230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322221"/>
            <a:ext cx="4038600" cy="308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02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Capitalism and Adam Smith </a:t>
            </a:r>
            <a:endParaRPr lang="en-US" dirty="0"/>
          </a:p>
        </p:txBody>
      </p:sp>
      <p:sp>
        <p:nvSpPr>
          <p:cNvPr id="3" name="Content Placeholder 2"/>
          <p:cNvSpPr>
            <a:spLocks noGrp="1"/>
          </p:cNvSpPr>
          <p:nvPr>
            <p:ph idx="1"/>
          </p:nvPr>
        </p:nvSpPr>
        <p:spPr/>
        <p:txBody>
          <a:bodyPr/>
          <a:lstStyle/>
          <a:p>
            <a:r>
              <a:rPr lang="en-US" dirty="0" smtClean="0"/>
              <a:t>“It is not from the benevolence of the butcher, the brewer, or the baker, that we expect our dinner, but from their regard to their own interest. We address ourselves, not to their humanity but to their self-love, and never talk to them of our own necessities but of their advantages.” </a:t>
            </a:r>
            <a:endParaRPr lang="en-US" dirty="0"/>
          </a:p>
        </p:txBody>
      </p:sp>
    </p:spTree>
    <p:extLst>
      <p:ext uri="{BB962C8B-B14F-4D97-AF65-F5344CB8AC3E}">
        <p14:creationId xmlns:p14="http://schemas.microsoft.com/office/powerpoint/2010/main" val="12407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sz="half" idx="1"/>
          </p:nvPr>
        </p:nvSpPr>
        <p:spPr/>
        <p:txBody>
          <a:bodyPr/>
          <a:lstStyle/>
          <a:p>
            <a:r>
              <a:rPr lang="en-US" dirty="0" smtClean="0"/>
              <a:t>Closely tied with capitalism is the philosophy of Classical Liberalism </a:t>
            </a:r>
          </a:p>
          <a:p>
            <a:pPr lvl="1"/>
            <a:r>
              <a:rPr lang="en-US" dirty="0" smtClean="0"/>
              <a:t>The individual choice should not be limited by those in power </a:t>
            </a:r>
          </a:p>
          <a:p>
            <a:pPr lvl="1"/>
            <a:r>
              <a:rPr lang="en-US" dirty="0" smtClean="0"/>
              <a:t>John Stuart Mill </a:t>
            </a:r>
            <a:endParaRPr lang="en-US" dirty="0"/>
          </a:p>
        </p:txBody>
      </p:sp>
      <p:sp>
        <p:nvSpPr>
          <p:cNvPr id="8" name="Content Placeholder 7"/>
          <p:cNvSpPr>
            <a:spLocks noGrp="1"/>
          </p:cNvSpPr>
          <p:nvPr>
            <p:ph sz="half" idx="2"/>
          </p:nvPr>
        </p:nvSpPr>
        <p:spPr/>
        <p:txBody>
          <a:bodyPr/>
          <a:lstStyle/>
          <a:p>
            <a:endParaRPr lang="en-US"/>
          </a:p>
        </p:txBody>
      </p:sp>
    </p:spTree>
    <p:extLst>
      <p:ext uri="{BB962C8B-B14F-4D97-AF65-F5344CB8AC3E}">
        <p14:creationId xmlns:p14="http://schemas.microsoft.com/office/powerpoint/2010/main" val="1352243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b="0" i="0" u="none" strike="noStrike" dirty="0" smtClean="0">
                <a:solidFill>
                  <a:srgbClr val="252525"/>
                </a:solidFill>
                <a:effectLst/>
                <a:latin typeface="Arial"/>
              </a:rPr>
              <a:t>New machines, fuels, and system (factory) (5.1.I.B. and C.)</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09464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032"/>
            <a:ext cx="9144000" cy="3717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8076" y="3657599"/>
            <a:ext cx="9172075" cy="3429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098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0053"/>
            <a:ext cx="5486400" cy="4195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071" y="2390274"/>
            <a:ext cx="3625529" cy="3514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932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invention led to another since none were useful if any part of the process was slower than the others…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59499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r>
              <a:rPr lang="en-US" dirty="0" smtClean="0"/>
              <a:t>The Flying Shuttle by John Kay </a:t>
            </a:r>
            <a:endParaRPr lang="en-US" dirty="0"/>
          </a:p>
        </p:txBody>
      </p:sp>
      <p:sp>
        <p:nvSpPr>
          <p:cNvPr id="6" name="Content Placeholder 5"/>
          <p:cNvSpPr>
            <a:spLocks noGrp="1"/>
          </p:cNvSpPr>
          <p:nvPr>
            <p:ph sz="half" idx="2"/>
          </p:nvPr>
        </p:nvSpPr>
        <p:spPr/>
        <p:txBody>
          <a:bodyPr/>
          <a:lstStyle/>
          <a:p>
            <a:r>
              <a:rPr lang="en-US" dirty="0" smtClean="0"/>
              <a:t>https://www.youtube.com/watch?v=MSo9-PGeaVs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0"/>
            <a:ext cx="402907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365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Spinning Jenny by James Hargreaves </a:t>
            </a:r>
          </a:p>
          <a:p>
            <a:endParaRPr lang="en-US" dirty="0"/>
          </a:p>
          <a:p>
            <a:pPr lvl="0"/>
            <a:r>
              <a:rPr lang="en-US" dirty="0">
                <a:solidFill>
                  <a:prstClr val="black"/>
                </a:solidFill>
              </a:rPr>
              <a:t>The water frame by Richard Arkwright </a:t>
            </a:r>
          </a:p>
          <a:p>
            <a:endParaRPr lang="en-US" dirty="0" smtClean="0"/>
          </a:p>
          <a:p>
            <a:r>
              <a:rPr lang="en-US" dirty="0" smtClean="0"/>
              <a:t>Spinning mule by Samuel Crompton </a:t>
            </a:r>
            <a:endParaRPr lang="en-US" dirty="0"/>
          </a:p>
        </p:txBody>
      </p:sp>
      <p:sp>
        <p:nvSpPr>
          <p:cNvPr id="4" name="Content Placeholder 3"/>
          <p:cNvSpPr>
            <a:spLocks noGrp="1"/>
          </p:cNvSpPr>
          <p:nvPr>
            <p:ph sz="half" idx="2"/>
          </p:nvPr>
        </p:nvSpPr>
        <p:spPr/>
        <p:txBody>
          <a:bodyPr/>
          <a:lstStyle/>
          <a:p>
            <a:r>
              <a:rPr lang="en-US" dirty="0" smtClean="0">
                <a:hlinkClick r:id="rId2"/>
              </a:rPr>
              <a:t>https://www.youtube.com/watch?v=nnoApDMniFs</a:t>
            </a:r>
            <a:r>
              <a:rPr lang="en-US" dirty="0" smtClean="0"/>
              <a:t> </a:t>
            </a:r>
            <a:endParaRPr lang="en-US" dirty="0"/>
          </a:p>
        </p:txBody>
      </p:sp>
    </p:spTree>
    <p:extLst>
      <p:ext uri="{BB962C8B-B14F-4D97-AF65-F5344CB8AC3E}">
        <p14:creationId xmlns:p14="http://schemas.microsoft.com/office/powerpoint/2010/main" val="4017843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0" i="0" u="none" strike="noStrike" dirty="0" smtClean="0">
                <a:solidFill>
                  <a:srgbClr val="252525"/>
                </a:solidFill>
                <a:effectLst/>
                <a:latin typeface="Arial"/>
              </a:rPr>
              <a:t>Changes in transportation/communication (5.1.IV.)</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Once the textile industry began its exponential growth, transportation of raw materials to factories and manufactured goods to customers had to be worked out. </a:t>
            </a:r>
            <a:endParaRPr lang="en-US" dirty="0"/>
          </a:p>
        </p:txBody>
      </p:sp>
    </p:spTree>
    <p:extLst>
      <p:ext uri="{BB962C8B-B14F-4D97-AF65-F5344CB8AC3E}">
        <p14:creationId xmlns:p14="http://schemas.microsoft.com/office/powerpoint/2010/main" val="537916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James Watt’s perfected steam engine </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4537" y="2272506"/>
            <a:ext cx="511492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828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Birth of Industrialization-Great Britain  </a:t>
            </a:r>
            <a:endParaRPr lang="en-US" dirty="0"/>
          </a:p>
        </p:txBody>
      </p:sp>
      <p:sp>
        <p:nvSpPr>
          <p:cNvPr id="4" name="Content Placeholder 3"/>
          <p:cNvSpPr>
            <a:spLocks noGrp="1"/>
          </p:cNvSpPr>
          <p:nvPr>
            <p:ph sz="half" idx="2"/>
          </p:nvPr>
        </p:nvSpPr>
        <p:spPr/>
        <p:txBody>
          <a:bodyPr/>
          <a:lstStyle/>
          <a:p>
            <a:endParaRPr lang="en-US"/>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811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Steam Trains </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848600" cy="4395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105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Nevertheless, waterways still proved to be paramount for traveling </a:t>
            </a:r>
            <a:endParaRPr lang="en-U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176962" cy="4921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1582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i="0" u="none" strike="noStrike" dirty="0" smtClean="0">
                <a:solidFill>
                  <a:srgbClr val="000000"/>
                </a:solidFill>
                <a:effectLst/>
                <a:latin typeface="Arial"/>
              </a:rPr>
              <a:t>Spread of industrialization (5.1.I.D.)</a:t>
            </a:r>
            <a:endParaRPr lang="en-US"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681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Industrialization in the US </a:t>
            </a:r>
            <a:endParaRPr lang="en-US"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2143919"/>
            <a:ext cx="5715000"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3113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02343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000000"/>
                </a:solidFill>
              </a:rPr>
              <a:t>New methods of financing, transnational businesses (5.1.III.B and C.) </a:t>
            </a:r>
            <a:endParaRPr lang="en-US" dirty="0"/>
          </a:p>
        </p:txBody>
      </p:sp>
      <p:sp>
        <p:nvSpPr>
          <p:cNvPr id="3" name="Subtitle 2"/>
          <p:cNvSpPr>
            <a:spLocks noGrp="1"/>
          </p:cNvSpPr>
          <p:nvPr>
            <p:ph type="subTitle" idx="1"/>
          </p:nvPr>
        </p:nvSpPr>
        <p:spPr/>
        <p:txBody>
          <a:bodyPr>
            <a:normAutofit fontScale="92500"/>
          </a:bodyPr>
          <a:lstStyle/>
          <a:p>
            <a:r>
              <a:rPr lang="en-US" dirty="0" smtClean="0"/>
              <a:t>Adam Smith, Capitalism and John Stuart Mill who pioneered modern liberalism, the idea of individual freedom </a:t>
            </a:r>
            <a:endParaRPr lang="en-US" dirty="0"/>
          </a:p>
        </p:txBody>
      </p:sp>
    </p:spTree>
    <p:extLst>
      <p:ext uri="{BB962C8B-B14F-4D97-AF65-F5344CB8AC3E}">
        <p14:creationId xmlns:p14="http://schemas.microsoft.com/office/powerpoint/2010/main" val="2173563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Fruit Company </a:t>
            </a:r>
            <a:endParaRPr lang="en-US"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8800"/>
            <a:ext cx="4038600" cy="3919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828800"/>
            <a:ext cx="5378440" cy="3919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744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52819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ea typeface="Calibri"/>
                <a:cs typeface="Times New Roman"/>
              </a:rPr>
              <a:t>Second Industrialization: electricity and copper mining (5.1.I.E. and 5.1.II.D.)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70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0"/>
            <a:ext cx="876300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698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that led to the rise of industrial production </a:t>
            </a:r>
            <a:endParaRPr lang="en-US" dirty="0"/>
          </a:p>
        </p:txBody>
      </p:sp>
      <p:sp>
        <p:nvSpPr>
          <p:cNvPr id="3" name="Content Placeholder 2"/>
          <p:cNvSpPr>
            <a:spLocks noGrp="1"/>
          </p:cNvSpPr>
          <p:nvPr>
            <p:ph sz="half" idx="1"/>
          </p:nvPr>
        </p:nvSpPr>
        <p:spPr/>
        <p:txBody>
          <a:bodyPr/>
          <a:lstStyle/>
          <a:p>
            <a:r>
              <a:rPr lang="en-US" dirty="0" smtClean="0"/>
              <a:t>Geography </a:t>
            </a:r>
            <a:endParaRPr lang="en-US" dirty="0"/>
          </a:p>
        </p:txBody>
      </p:sp>
      <p:sp>
        <p:nvSpPr>
          <p:cNvPr id="4" name="Content Placeholder 3"/>
          <p:cNvSpPr>
            <a:spLocks noGrp="1"/>
          </p:cNvSpPr>
          <p:nvPr>
            <p:ph sz="half" idx="2"/>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9" y="1676400"/>
            <a:ext cx="6096001"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80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Natural Resources </a:t>
            </a:r>
            <a:endParaRPr lang="en-US"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519225"/>
            <a:ext cx="4038600" cy="268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0"/>
            <a:ext cx="4476751" cy="298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5686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Social Changes – a thriving bourgeois class with wealth to invest was a basis for industrialization </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931590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sz="half" idx="1"/>
          </p:nvPr>
        </p:nvSpPr>
        <p:spPr/>
        <p:txBody>
          <a:bodyPr/>
          <a:lstStyle/>
          <a:p>
            <a:r>
              <a:rPr lang="en-US" dirty="0" smtClean="0"/>
              <a:t>Large agricultural surpluses </a:t>
            </a:r>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501255"/>
            <a:ext cx="4038600" cy="2723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http://www.intriguing-history.com/wp-content/uploads/2015/02/Modernism-without-Industrialism-Europe-1500-1800-Grand-Strategy-The-View-from-Oreg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124200"/>
            <a:ext cx="3657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841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Advanced financial practices </a:t>
            </a:r>
            <a:endParaRPr lang="en-US" dirty="0"/>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783461"/>
            <a:ext cx="4038600" cy="215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5372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r>
              <a:rPr lang="en-US" dirty="0" smtClean="0"/>
              <a:t>Cooperative government  and political stability </a:t>
            </a:r>
            <a:endParaRPr lang="en-US" dirty="0"/>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588498"/>
            <a:ext cx="4038600" cy="2549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3587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Liberalism as economic ideology: J.S. Mill, Adam Smith (5.1.III.A.)</a:t>
            </a:r>
            <a:endParaRPr lang="en-US" dirty="0"/>
          </a:p>
        </p:txBody>
      </p:sp>
      <p:sp>
        <p:nvSpPr>
          <p:cNvPr id="3" name="Content Placeholder 2"/>
          <p:cNvSpPr>
            <a:spLocks noGrp="1"/>
          </p:cNvSpPr>
          <p:nvPr>
            <p:ph type="subTitle" idx="1"/>
          </p:nvPr>
        </p:nvSpPr>
        <p:spPr/>
        <p:txBody>
          <a:bodyPr>
            <a:normAutofit fontScale="92500" lnSpcReduction="10000"/>
          </a:bodyPr>
          <a:lstStyle/>
          <a:p>
            <a:r>
              <a:rPr lang="en-US" dirty="0" smtClean="0"/>
              <a:t>Capitalism- the belief that capital (wealth) and the means of production (the tools that increase the value of raw materials) should be owned privately </a:t>
            </a:r>
            <a:endParaRPr lang="en-US" dirty="0"/>
          </a:p>
        </p:txBody>
      </p:sp>
    </p:spTree>
    <p:extLst>
      <p:ext uri="{BB962C8B-B14F-4D97-AF65-F5344CB8AC3E}">
        <p14:creationId xmlns:p14="http://schemas.microsoft.com/office/powerpoint/2010/main" val="419769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347</Words>
  <Application>Microsoft Office PowerPoint</Application>
  <PresentationFormat>On-screen Show (4:3)</PresentationFormat>
  <Paragraphs>38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From Neolithic to Industrialization </vt:lpstr>
      <vt:lpstr>Birth of Industrialization-Great Britain  </vt:lpstr>
      <vt:lpstr>Factors that led to the rise of industrial production </vt:lpstr>
      <vt:lpstr>PowerPoint Presentation</vt:lpstr>
      <vt:lpstr>PowerPoint Presentation</vt:lpstr>
      <vt:lpstr> </vt:lpstr>
      <vt:lpstr>PowerPoint Presentation</vt:lpstr>
      <vt:lpstr>PowerPoint Presentation</vt:lpstr>
      <vt:lpstr>Liberalism as economic ideology: J.S. Mill, Adam Smith (5.1.III.A.)</vt:lpstr>
      <vt:lpstr>Capitalism and Adam Smith </vt:lpstr>
      <vt:lpstr>PowerPoint Presentation</vt:lpstr>
      <vt:lpstr>New machines, fuels, and system (factory) (5.1.I.B. and C.)</vt:lpstr>
      <vt:lpstr>PowerPoint Presentation</vt:lpstr>
      <vt:lpstr>PowerPoint Presentation</vt:lpstr>
      <vt:lpstr>One invention led to another since none were useful if any part of the process was slower than the others… </vt:lpstr>
      <vt:lpstr>PowerPoint Presentation</vt:lpstr>
      <vt:lpstr>PowerPoint Presentation</vt:lpstr>
      <vt:lpstr>Changes in transportation/communication (5.1.IV.)</vt:lpstr>
      <vt:lpstr>James Watt’s perfected steam engine </vt:lpstr>
      <vt:lpstr>Steam Trains </vt:lpstr>
      <vt:lpstr>Nevertheless, waterways still proved to be paramount for traveling </vt:lpstr>
      <vt:lpstr>Spread of industrialization (5.1.I.D.)</vt:lpstr>
      <vt:lpstr>Industrialization in the US </vt:lpstr>
      <vt:lpstr>PowerPoint Presentation</vt:lpstr>
      <vt:lpstr>New methods of financing, transnational businesses (5.1.III.B and C.) </vt:lpstr>
      <vt:lpstr>United Fruit Company </vt:lpstr>
      <vt:lpstr>PowerPoint Presentation</vt:lpstr>
      <vt:lpstr>Second Industrialization: electricity and copper mining (5.1.I.E. and 5.1.II.D.)</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Neolithic to Industrialization</dc:title>
  <dc:creator>Sara</dc:creator>
  <cp:lastModifiedBy>NBHS Staff</cp:lastModifiedBy>
  <cp:revision>12</cp:revision>
  <dcterms:created xsi:type="dcterms:W3CDTF">2015-11-18T00:13:25Z</dcterms:created>
  <dcterms:modified xsi:type="dcterms:W3CDTF">2015-11-18T19:21:41Z</dcterms:modified>
</cp:coreProperties>
</file>