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3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8" r:id="rId17"/>
    <p:sldId id="294" r:id="rId18"/>
    <p:sldId id="295" r:id="rId19"/>
    <p:sldId id="307" r:id="rId20"/>
    <p:sldId id="296" r:id="rId21"/>
    <p:sldId id="297" r:id="rId22"/>
    <p:sldId id="299" r:id="rId23"/>
    <p:sldId id="300" r:id="rId24"/>
    <p:sldId id="301" r:id="rId25"/>
    <p:sldId id="306" r:id="rId26"/>
    <p:sldId id="302" r:id="rId27"/>
    <p:sldId id="303" r:id="rId28"/>
    <p:sldId id="304" r:id="rId29"/>
    <p:sldId id="305" r:id="rId30"/>
    <p:sldId id="257" r:id="rId31"/>
    <p:sldId id="258" r:id="rId32"/>
    <p:sldId id="274" r:id="rId33"/>
    <p:sldId id="260" r:id="rId34"/>
    <p:sldId id="259" r:id="rId35"/>
    <p:sldId id="261" r:id="rId36"/>
    <p:sldId id="262" r:id="rId37"/>
    <p:sldId id="263" r:id="rId38"/>
    <p:sldId id="264" r:id="rId39"/>
    <p:sldId id="265" r:id="rId40"/>
    <p:sldId id="271" r:id="rId41"/>
    <p:sldId id="272" r:id="rId42"/>
    <p:sldId id="273" r:id="rId43"/>
    <p:sldId id="275" r:id="rId44"/>
    <p:sldId id="276" r:id="rId45"/>
    <p:sldId id="277" r:id="rId46"/>
    <p:sldId id="278" r:id="rId47"/>
    <p:sldId id="309" r:id="rId48"/>
    <p:sldId id="308" r:id="rId49"/>
    <p:sldId id="279" r:id="rId50"/>
    <p:sldId id="266" r:id="rId51"/>
    <p:sldId id="267" r:id="rId52"/>
    <p:sldId id="268" r:id="rId53"/>
    <p:sldId id="269" r:id="rId54"/>
    <p:sldId id="270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ACC584-6361-460D-90A2-3E79BDE4D9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8B13C1-4FF3-4825-974F-BE6627C33A5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7117180" cy="1470025"/>
          </a:xfrm>
        </p:spPr>
        <p:txBody>
          <a:bodyPr/>
          <a:lstStyle/>
          <a:p>
            <a:pPr algn="ctr"/>
            <a:r>
              <a:rPr lang="en-US" dirty="0" smtClean="0"/>
              <a:t>Interwar Years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1919-1938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79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Axis Powers form an Alliance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Germany and Japan agreed to the Anti-</a:t>
            </a:r>
            <a:r>
              <a:rPr lang="en-US" dirty="0" err="1" smtClean="0"/>
              <a:t>Comintern</a:t>
            </a:r>
            <a:r>
              <a:rPr lang="en-US" dirty="0" smtClean="0"/>
              <a:t> Pact </a:t>
            </a:r>
          </a:p>
          <a:p>
            <a:endParaRPr lang="en-US" dirty="0"/>
          </a:p>
          <a:p>
            <a:r>
              <a:rPr lang="en-US" dirty="0" smtClean="0"/>
              <a:t>Italy joined a year later </a:t>
            </a:r>
          </a:p>
          <a:p>
            <a:endParaRPr lang="en-US" dirty="0"/>
          </a:p>
          <a:p>
            <a:r>
              <a:rPr lang="en-US" dirty="0" smtClean="0"/>
              <a:t>Italy and Germany signed a military allegiance to each other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4049549" cy="4495800"/>
          </a:xfrm>
        </p:spPr>
      </p:pic>
    </p:spTree>
    <p:extLst>
      <p:ext uri="{BB962C8B-B14F-4D97-AF65-F5344CB8AC3E}">
        <p14:creationId xmlns:p14="http://schemas.microsoft.com/office/powerpoint/2010/main" val="148386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Nonaggression 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agreement in which each side promises not to attack the other. </a:t>
            </a:r>
          </a:p>
          <a:p>
            <a:endParaRPr lang="en-US" dirty="0"/>
          </a:p>
          <a:p>
            <a:r>
              <a:rPr lang="en-US" dirty="0" smtClean="0"/>
              <a:t>Signed by both Germany and Soviet Russia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17" y="1524000"/>
            <a:ext cx="3429466" cy="4664075"/>
          </a:xfrm>
        </p:spPr>
      </p:pic>
    </p:spTree>
    <p:extLst>
      <p:ext uri="{BB962C8B-B14F-4D97-AF65-F5344CB8AC3E}">
        <p14:creationId xmlns:p14="http://schemas.microsoft.com/office/powerpoint/2010/main" val="417425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United States Enters the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874008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Pearl Harbor: December 7, 1941 </a:t>
            </a:r>
          </a:p>
          <a:p>
            <a:r>
              <a:rPr lang="en-US" sz="3200" dirty="0" smtClean="0"/>
              <a:t>Complete surprise </a:t>
            </a:r>
          </a:p>
          <a:p>
            <a:r>
              <a:rPr lang="en-US" sz="3200" dirty="0" smtClean="0"/>
              <a:t>Americans abandoned isolationism</a:t>
            </a:r>
          </a:p>
          <a:p>
            <a:r>
              <a:rPr lang="en-US" sz="3200" dirty="0" smtClean="0"/>
              <a:t>On December 8, United States entered the war 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352800" cy="5081659"/>
          </a:xfrm>
        </p:spPr>
      </p:pic>
    </p:spTree>
    <p:extLst>
      <p:ext uri="{BB962C8B-B14F-4D97-AF65-F5344CB8AC3E}">
        <p14:creationId xmlns:p14="http://schemas.microsoft.com/office/powerpoint/2010/main" val="28276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United States Response to Pearl Harbor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120,000 Japanese Americans were moved to interment camps </a:t>
            </a:r>
          </a:p>
          <a:p>
            <a:pPr marL="82296" indent="0">
              <a:buNone/>
            </a:pPr>
            <a:endParaRPr lang="en-US" sz="3200" dirty="0" smtClean="0"/>
          </a:p>
          <a:p>
            <a:r>
              <a:rPr lang="en-US" sz="3200" dirty="0" smtClean="0"/>
              <a:t>Stayed in camps for up to 4 years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657600" cy="3505200"/>
          </a:xfrm>
        </p:spPr>
      </p:pic>
    </p:spTree>
    <p:extLst>
      <p:ext uri="{BB962C8B-B14F-4D97-AF65-F5344CB8AC3E}">
        <p14:creationId xmlns:p14="http://schemas.microsoft.com/office/powerpoint/2010/main" val="75954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Holocaust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95400"/>
            <a:ext cx="3657600" cy="4892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Nazi Anti-Semitism- Jews were the scapegoat to Germany’s problems</a:t>
            </a:r>
          </a:p>
          <a:p>
            <a:pPr marL="82296" indent="0"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Final Solution- the deliberate mass execution of Jews.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657600" cy="5105400"/>
          </a:xfrm>
        </p:spPr>
      </p:pic>
    </p:spTree>
    <p:extLst>
      <p:ext uri="{BB962C8B-B14F-4D97-AF65-F5344CB8AC3E}">
        <p14:creationId xmlns:p14="http://schemas.microsoft.com/office/powerpoint/2010/main" val="303236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Holocaust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Concentration Camps: </a:t>
            </a:r>
          </a:p>
          <a:p>
            <a:pPr lvl="1"/>
            <a:r>
              <a:rPr lang="en-US" sz="3200" dirty="0" smtClean="0"/>
              <a:t>labor camps where Jews and other prisoners were forced to work as slave laborers.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733800" cy="4343400"/>
          </a:xfrm>
        </p:spPr>
      </p:pic>
    </p:spTree>
    <p:extLst>
      <p:ext uri="{BB962C8B-B14F-4D97-AF65-F5344CB8AC3E}">
        <p14:creationId xmlns:p14="http://schemas.microsoft.com/office/powerpoint/2010/main" val="54434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 Begins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Battle of Britain: three month air battle between Germany and Great Britain </a:t>
            </a:r>
          </a:p>
          <a:p>
            <a:pPr lvl="1"/>
            <a:r>
              <a:rPr lang="en-US" dirty="0" smtClean="0"/>
              <a:t>Location: Great Britain </a:t>
            </a:r>
          </a:p>
          <a:p>
            <a:pPr lvl="1"/>
            <a:r>
              <a:rPr lang="en-US" dirty="0" smtClean="0"/>
              <a:t>London Blitz- Blitzkrieg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371600"/>
            <a:ext cx="3657600" cy="4724400"/>
          </a:xfrm>
        </p:spPr>
      </p:pic>
    </p:spTree>
    <p:extLst>
      <p:ext uri="{BB962C8B-B14F-4D97-AF65-F5344CB8AC3E}">
        <p14:creationId xmlns:p14="http://schemas.microsoft.com/office/powerpoint/2010/main" val="215073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Great Britain at War with Italy in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Control in North Africa was important due to the Suez Canal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Suez Canal allowed for the flow of Middle Eastern oil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39960"/>
            <a:ext cx="3962400" cy="5190331"/>
          </a:xfrm>
        </p:spPr>
      </p:pic>
    </p:spTree>
    <p:extLst>
      <p:ext uri="{BB962C8B-B14F-4D97-AF65-F5344CB8AC3E}">
        <p14:creationId xmlns:p14="http://schemas.microsoft.com/office/powerpoint/2010/main" val="409940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Union attack by Germany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Battle of Stalingrad- Axis forced wanted to win Stalingrad because it was one of the largest cities in the Soviet Union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4038600" cy="4876800"/>
          </a:xfrm>
        </p:spPr>
      </p:pic>
    </p:spTree>
    <p:extLst>
      <p:ext uri="{BB962C8B-B14F-4D97-AF65-F5344CB8AC3E}">
        <p14:creationId xmlns:p14="http://schemas.microsoft.com/office/powerpoint/2010/main" val="150497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4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Stalingrad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960206" cy="6019800"/>
          </a:xfrm>
        </p:spPr>
      </p:pic>
    </p:spTree>
    <p:extLst>
      <p:ext uri="{BB962C8B-B14F-4D97-AF65-F5344CB8AC3E}">
        <p14:creationId xmlns:p14="http://schemas.microsoft.com/office/powerpoint/2010/main" val="38011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Alliances Map World War II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5690"/>
            <a:ext cx="8915400" cy="5612310"/>
          </a:xfrm>
        </p:spPr>
      </p:pic>
    </p:spTree>
    <p:extLst>
      <p:ext uri="{BB962C8B-B14F-4D97-AF65-F5344CB8AC3E}">
        <p14:creationId xmlns:p14="http://schemas.microsoft.com/office/powerpoint/2010/main" val="103037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Turning Points in the Pacific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Battle of Midway: naval battle fought in the Pacific</a:t>
            </a:r>
          </a:p>
          <a:p>
            <a:pPr lvl="1"/>
            <a:r>
              <a:rPr lang="en-US" dirty="0" smtClean="0"/>
              <a:t>Americans broke the Japanese code and knew the date and location of attack </a:t>
            </a:r>
          </a:p>
          <a:p>
            <a:pPr lvl="1"/>
            <a:r>
              <a:rPr lang="en-US" dirty="0" smtClean="0"/>
              <a:t>America was victorious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4114800" cy="3810000"/>
          </a:xfrm>
        </p:spPr>
      </p:pic>
    </p:spTree>
    <p:extLst>
      <p:ext uri="{BB962C8B-B14F-4D97-AF65-F5344CB8AC3E}">
        <p14:creationId xmlns:p14="http://schemas.microsoft.com/office/powerpoint/2010/main" val="3859600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Turning Points in the Pacific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Kamikazes: Japanese pilots who loaded their planes with explosives and crashed in Allied ships.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4191000" cy="5410200"/>
          </a:xfrm>
        </p:spPr>
      </p:pic>
    </p:spTree>
    <p:extLst>
      <p:ext uri="{BB962C8B-B14F-4D97-AF65-F5344CB8AC3E}">
        <p14:creationId xmlns:p14="http://schemas.microsoft.com/office/powerpoint/2010/main" val="1853668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 of the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219200"/>
            <a:ext cx="3657600" cy="4663440"/>
          </a:xfrm>
        </p:spPr>
        <p:txBody>
          <a:bodyPr/>
          <a:lstStyle/>
          <a:p>
            <a:r>
              <a:rPr lang="en-US" dirty="0" smtClean="0"/>
              <a:t>D-Day:  June 6, 1944- Allied forces invaded France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1"/>
            <a:ext cx="9144000" cy="4343400"/>
          </a:xfrm>
        </p:spPr>
      </p:pic>
    </p:spTree>
    <p:extLst>
      <p:ext uri="{BB962C8B-B14F-4D97-AF65-F5344CB8AC3E}">
        <p14:creationId xmlns:p14="http://schemas.microsoft.com/office/powerpoint/2010/main" val="376624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 of the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V-E Day:  May 8</a:t>
            </a:r>
            <a:r>
              <a:rPr lang="en-US" baseline="30000" dirty="0" smtClean="0"/>
              <a:t>th</a:t>
            </a:r>
            <a:r>
              <a:rPr lang="en-US" dirty="0" smtClean="0"/>
              <a:t> 1945, Victory in Europe Day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After 6 years, the war in Europe was over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12" y="1600200"/>
            <a:ext cx="4114799" cy="4114799"/>
          </a:xfrm>
        </p:spPr>
      </p:pic>
    </p:spTree>
    <p:extLst>
      <p:ext uri="{BB962C8B-B14F-4D97-AF65-F5344CB8AC3E}">
        <p14:creationId xmlns:p14="http://schemas.microsoft.com/office/powerpoint/2010/main" val="3719015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 of the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Hiroshima:  August 6, 1945 Allies dropped an atomic bomb on the Japanese city </a:t>
            </a:r>
          </a:p>
          <a:p>
            <a:r>
              <a:rPr lang="en-US" dirty="0" smtClean="0"/>
              <a:t>More than 70,000 people were killed instantly </a:t>
            </a:r>
          </a:p>
          <a:p>
            <a:r>
              <a:rPr lang="en-US" dirty="0" smtClean="0"/>
              <a:t>Second bomb in Nagasaki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0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" y="0"/>
            <a:ext cx="9269252" cy="6858000"/>
          </a:xfrm>
        </p:spPr>
      </p:pic>
    </p:spTree>
    <p:extLst>
      <p:ext uri="{BB962C8B-B14F-4D97-AF65-F5344CB8AC3E}">
        <p14:creationId xmlns:p14="http://schemas.microsoft.com/office/powerpoint/2010/main" val="210497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V-J 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V-J Day August 15, 1945 Japan surrenders and World War II was completely over.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91" y="1524000"/>
            <a:ext cx="4359482" cy="4343400"/>
          </a:xfrm>
        </p:spPr>
      </p:pic>
    </p:spTree>
    <p:extLst>
      <p:ext uri="{BB962C8B-B14F-4D97-AF65-F5344CB8AC3E}">
        <p14:creationId xmlns:p14="http://schemas.microsoft.com/office/powerpoint/2010/main" val="2546635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Peace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Yalta Conference: </a:t>
            </a:r>
          </a:p>
          <a:p>
            <a:pPr lvl="1"/>
            <a:r>
              <a:rPr lang="en-US" dirty="0" smtClean="0"/>
              <a:t>Primary Goal: reach agreement on what to do with postwar Europe. </a:t>
            </a:r>
          </a:p>
          <a:p>
            <a:pPr lvl="1"/>
            <a:r>
              <a:rPr lang="en-US" dirty="0" smtClean="0"/>
              <a:t>Roosevelt, Stalin and Churchill worked together at the Yalta conference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4059517" cy="5029200"/>
          </a:xfrm>
        </p:spPr>
      </p:pic>
    </p:spTree>
    <p:extLst>
      <p:ext uri="{BB962C8B-B14F-4D97-AF65-F5344CB8AC3E}">
        <p14:creationId xmlns:p14="http://schemas.microsoft.com/office/powerpoint/2010/main" val="228875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Peace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Potsdam Conference: a meeting of Allied leaders in German city of Potsdam to address issues about the post-WWII Europe.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657600" cy="2678107"/>
          </a:xfrm>
        </p:spPr>
      </p:pic>
    </p:spTree>
    <p:extLst>
      <p:ext uri="{BB962C8B-B14F-4D97-AF65-F5344CB8AC3E}">
        <p14:creationId xmlns:p14="http://schemas.microsoft.com/office/powerpoint/2010/main" val="137827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Peace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United Nations: new world organization</a:t>
            </a:r>
          </a:p>
          <a:p>
            <a:pPr lvl="1"/>
            <a:r>
              <a:rPr lang="en-US" dirty="0" smtClean="0"/>
              <a:t>Designed to encourage international cooperation and to prevent war </a:t>
            </a:r>
          </a:p>
          <a:p>
            <a:pPr marL="402336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897896" cy="3581400"/>
          </a:xfrm>
        </p:spPr>
      </p:pic>
    </p:spTree>
    <p:extLst>
      <p:ext uri="{BB962C8B-B14F-4D97-AF65-F5344CB8AC3E}">
        <p14:creationId xmlns:p14="http://schemas.microsoft.com/office/powerpoint/2010/main" val="177041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Dictators in Europe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</a:p>
          <a:p>
            <a:pPr lvl="1"/>
            <a:r>
              <a:rPr lang="en-US" dirty="0" smtClean="0"/>
              <a:t>Fascism- authoritarian government that put the good of the nation above the people. </a:t>
            </a:r>
          </a:p>
          <a:p>
            <a:pPr lvl="1"/>
            <a:r>
              <a:rPr lang="en-US" dirty="0" smtClean="0"/>
              <a:t>Totalitarianism- Mussolini wanted to control all aspect of society </a:t>
            </a:r>
          </a:p>
          <a:p>
            <a:pPr lvl="1"/>
            <a:r>
              <a:rPr lang="en-US" dirty="0" smtClean="0"/>
              <a:t>Used propaganda to lead the people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905250" cy="4724400"/>
          </a:xfrm>
        </p:spPr>
      </p:pic>
    </p:spTree>
    <p:extLst>
      <p:ext uri="{BB962C8B-B14F-4D97-AF65-F5344CB8AC3E}">
        <p14:creationId xmlns:p14="http://schemas.microsoft.com/office/powerpoint/2010/main" val="227552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Unrest in Asia and Africa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255008" cy="46634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China-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r>
              <a:rPr lang="en-US" dirty="0" smtClean="0"/>
              <a:t> Movement- students protest and strike against the Japanese control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799"/>
            <a:ext cx="4343400" cy="4572001"/>
          </a:xfrm>
        </p:spPr>
      </p:pic>
    </p:spTree>
    <p:extLst>
      <p:ext uri="{BB962C8B-B14F-4D97-AF65-F5344CB8AC3E}">
        <p14:creationId xmlns:p14="http://schemas.microsoft.com/office/powerpoint/2010/main" val="6694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Mao Zedong</a:t>
            </a:r>
          </a:p>
          <a:p>
            <a:pPr lvl="1"/>
            <a:r>
              <a:rPr lang="en-US" sz="2800" dirty="0" smtClean="0"/>
              <a:t>Leader of the Communists Party of China and led the Long March </a:t>
            </a:r>
          </a:p>
          <a:p>
            <a:pPr marL="402336" lvl="1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857040" cy="5105400"/>
          </a:xfrm>
        </p:spPr>
      </p:pic>
    </p:spTree>
    <p:extLst>
      <p:ext uri="{BB962C8B-B14F-4D97-AF65-F5344CB8AC3E}">
        <p14:creationId xmlns:p14="http://schemas.microsoft.com/office/powerpoint/2010/main" val="1272102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Long March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8229600" cy="5807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63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657600" cy="46634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Communist Party of China </a:t>
            </a:r>
            <a:endParaRPr lang="en-US" sz="3200" dirty="0"/>
          </a:p>
          <a:p>
            <a:pPr lvl="1"/>
            <a:r>
              <a:rPr lang="en-US" sz="2800" dirty="0" smtClean="0"/>
              <a:t>Fought against the </a:t>
            </a:r>
            <a:r>
              <a:rPr lang="en-US" sz="2800" dirty="0" err="1" smtClean="0"/>
              <a:t>Guomindang</a:t>
            </a:r>
            <a:r>
              <a:rPr lang="en-US" sz="2800" dirty="0" smtClean="0"/>
              <a:t> nationalists </a:t>
            </a:r>
          </a:p>
          <a:p>
            <a:pPr lvl="1"/>
            <a:r>
              <a:rPr lang="en-US" sz="2800" dirty="0" smtClean="0"/>
              <a:t>Start of the Chinese Civil War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343400" cy="4419600"/>
          </a:xfrm>
        </p:spPr>
      </p:pic>
    </p:spTree>
    <p:extLst>
      <p:ext uri="{BB962C8B-B14F-4D97-AF65-F5344CB8AC3E}">
        <p14:creationId xmlns:p14="http://schemas.microsoft.com/office/powerpoint/2010/main" val="3281199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57600" cy="46634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World War I, Britain still controlled India </a:t>
            </a:r>
          </a:p>
          <a:p>
            <a:endParaRPr lang="en-US" sz="3200" dirty="0"/>
          </a:p>
          <a:p>
            <a:r>
              <a:rPr lang="en-US" sz="3200" dirty="0" err="1" smtClean="0"/>
              <a:t>Rowlatt</a:t>
            </a:r>
            <a:r>
              <a:rPr lang="en-US" sz="3200" dirty="0" smtClean="0"/>
              <a:t> Acts allowed the British to deal harshly with the growing opposition in India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962400" cy="4495800"/>
          </a:xfrm>
        </p:spPr>
      </p:pic>
    </p:spTree>
    <p:extLst>
      <p:ext uri="{BB962C8B-B14F-4D97-AF65-F5344CB8AC3E}">
        <p14:creationId xmlns:p14="http://schemas.microsoft.com/office/powerpoint/2010/main" val="3485135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4255008" cy="4739640"/>
          </a:xfrm>
        </p:spPr>
        <p:txBody>
          <a:bodyPr/>
          <a:lstStyle/>
          <a:p>
            <a:r>
              <a:rPr lang="en-US" sz="3200" dirty="0" smtClean="0"/>
              <a:t>Amritsar Massacre- </a:t>
            </a:r>
          </a:p>
          <a:p>
            <a:endParaRPr lang="en-US" dirty="0"/>
          </a:p>
          <a:p>
            <a:pPr lvl="1"/>
            <a:r>
              <a:rPr lang="en-US" sz="2800" dirty="0" smtClean="0"/>
              <a:t>British soldiers fired on to a large crowd of peaceful demonstrators </a:t>
            </a:r>
          </a:p>
          <a:p>
            <a:pPr lvl="1"/>
            <a:r>
              <a:rPr lang="en-US" sz="2800" dirty="0" smtClean="0"/>
              <a:t> 400 people were killed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4191000" cy="4953000"/>
          </a:xfrm>
        </p:spPr>
      </p:pic>
    </p:spTree>
    <p:extLst>
      <p:ext uri="{BB962C8B-B14F-4D97-AF65-F5344CB8AC3E}">
        <p14:creationId xmlns:p14="http://schemas.microsoft.com/office/powerpoint/2010/main" val="3909485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Mohandas </a:t>
            </a:r>
            <a:r>
              <a:rPr lang="en-US" sz="3600" dirty="0" err="1" smtClean="0"/>
              <a:t>Ghandi</a:t>
            </a:r>
            <a:r>
              <a:rPr lang="en-US" sz="3600" dirty="0" smtClean="0"/>
              <a:t> </a:t>
            </a:r>
          </a:p>
          <a:p>
            <a:pPr marL="82296" indent="0">
              <a:buNone/>
            </a:pPr>
            <a:endParaRPr lang="en-US" sz="3600" dirty="0" smtClean="0"/>
          </a:p>
          <a:p>
            <a:pPr lvl="1"/>
            <a:r>
              <a:rPr lang="en-US" sz="2800" dirty="0" smtClean="0"/>
              <a:t>Indian lawyer who organized protests against Britain </a:t>
            </a:r>
          </a:p>
          <a:p>
            <a:pPr marL="402336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Inspired millions of Indians to resist the British rule </a:t>
            </a:r>
          </a:p>
          <a:p>
            <a:pPr lvl="1"/>
            <a:r>
              <a:rPr lang="en-US" sz="2800" dirty="0"/>
              <a:t>https://www.youtube.com/watch?v=dpjBWw5w444</a:t>
            </a:r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495759" cy="3657600"/>
          </a:xfrm>
        </p:spPr>
      </p:pic>
    </p:spTree>
    <p:extLst>
      <p:ext uri="{BB962C8B-B14F-4D97-AF65-F5344CB8AC3E}">
        <p14:creationId xmlns:p14="http://schemas.microsoft.com/office/powerpoint/2010/main" val="269320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the Middle East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Arab-Israeli Conflict: </a:t>
            </a:r>
          </a:p>
          <a:p>
            <a:pPr lvl="1"/>
            <a:r>
              <a:rPr lang="en-US" dirty="0" smtClean="0"/>
              <a:t>Arab Nationalists call for an independent Arab State 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Zionism 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Balfour Declaration</a:t>
            </a:r>
          </a:p>
          <a:p>
            <a:pPr lvl="1"/>
            <a:r>
              <a:rPr lang="en-US" dirty="0"/>
              <a:t>https://www.youtube.com/watch?v=rm06MpInKwM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219200"/>
            <a:ext cx="3489068" cy="4968875"/>
          </a:xfrm>
        </p:spPr>
      </p:pic>
    </p:spTree>
    <p:extLst>
      <p:ext uri="{BB962C8B-B14F-4D97-AF65-F5344CB8AC3E}">
        <p14:creationId xmlns:p14="http://schemas.microsoft.com/office/powerpoint/2010/main" val="3332322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Pan-African Congress:</a:t>
            </a:r>
          </a:p>
          <a:p>
            <a:pPr lvl="1"/>
            <a:r>
              <a:rPr lang="en-US" dirty="0" smtClean="0"/>
              <a:t>Organized by people of African heritage living around the world </a:t>
            </a:r>
          </a:p>
          <a:p>
            <a:pPr lvl="1"/>
            <a:r>
              <a:rPr lang="en-US" dirty="0" smtClean="0"/>
              <a:t>Led to a series of demands for African independence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524000"/>
            <a:ext cx="4204854" cy="3886200"/>
          </a:xfrm>
        </p:spPr>
      </p:pic>
    </p:spTree>
    <p:extLst>
      <p:ext uri="{BB962C8B-B14F-4D97-AF65-F5344CB8AC3E}">
        <p14:creationId xmlns:p14="http://schemas.microsoft.com/office/powerpoint/2010/main" val="655910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Unrest in African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191000" cy="46634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Egypt’s Independence</a:t>
            </a:r>
          </a:p>
          <a:p>
            <a:pPr lvl="1"/>
            <a:r>
              <a:rPr lang="en-US" sz="2800" dirty="0" smtClean="0"/>
              <a:t>Series of revolts against the British control of Egypt </a:t>
            </a:r>
          </a:p>
          <a:p>
            <a:pPr lvl="1"/>
            <a:r>
              <a:rPr lang="en-US" sz="2800" dirty="0" smtClean="0"/>
              <a:t>Britain granted independence to Egypt because they realized they could not maintain full control of the country 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657600" cy="4724400"/>
          </a:xfrm>
        </p:spPr>
      </p:pic>
    </p:spTree>
    <p:extLst>
      <p:ext uri="{BB962C8B-B14F-4D97-AF65-F5344CB8AC3E}">
        <p14:creationId xmlns:p14="http://schemas.microsoft.com/office/powerpoint/2010/main" val="284355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Stalin in the Soviet Union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105400"/>
          </a:xfrm>
        </p:spPr>
        <p:txBody>
          <a:bodyPr/>
          <a:lstStyle/>
          <a:p>
            <a:r>
              <a:rPr lang="en-US" dirty="0" smtClean="0"/>
              <a:t>The Five Year Plan: each factory and  mine had production goals set by state</a:t>
            </a:r>
          </a:p>
          <a:p>
            <a:r>
              <a:rPr lang="en-US" dirty="0" smtClean="0"/>
              <a:t>Labor Camps (Gulag): located in Siberia. </a:t>
            </a:r>
            <a:endParaRPr lang="en-US" dirty="0"/>
          </a:p>
          <a:p>
            <a:pPr lvl="1"/>
            <a:r>
              <a:rPr lang="en-US" dirty="0" smtClean="0"/>
              <a:t>Where punished peasants and Ukrainians worked </a:t>
            </a:r>
            <a:endParaRPr lang="en-US" dirty="0"/>
          </a:p>
          <a:p>
            <a:pPr marL="402336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4165600" cy="4114800"/>
          </a:xfrm>
        </p:spPr>
      </p:pic>
    </p:spTree>
    <p:extLst>
      <p:ext uri="{BB962C8B-B14F-4D97-AF65-F5344CB8AC3E}">
        <p14:creationId xmlns:p14="http://schemas.microsoft.com/office/powerpoint/2010/main" val="363444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Roaring 1920s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Americans lived in cities than farms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53897" cy="3886200"/>
          </a:xfrm>
        </p:spPr>
      </p:pic>
    </p:spTree>
    <p:extLst>
      <p:ext uri="{BB962C8B-B14F-4D97-AF65-F5344CB8AC3E}">
        <p14:creationId xmlns:p14="http://schemas.microsoft.com/office/powerpoint/2010/main" val="12184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Roaring 1920s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New Woman </a:t>
            </a:r>
          </a:p>
          <a:p>
            <a:pPr lvl="1"/>
            <a:r>
              <a:rPr lang="en-US" sz="2800" dirty="0" smtClean="0"/>
              <a:t>Flapper </a:t>
            </a:r>
          </a:p>
          <a:p>
            <a:pPr lvl="2"/>
            <a:r>
              <a:rPr lang="en-US" sz="2400" dirty="0" smtClean="0"/>
              <a:t>Bobbed haircut, short </a:t>
            </a:r>
            <a:r>
              <a:rPr lang="en-US" sz="2400" dirty="0" smtClean="0"/>
              <a:t>skirt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3581400" cy="5105401"/>
          </a:xfrm>
        </p:spPr>
      </p:pic>
    </p:spTree>
    <p:extLst>
      <p:ext uri="{BB962C8B-B14F-4D97-AF65-F5344CB8AC3E}">
        <p14:creationId xmlns:p14="http://schemas.microsoft.com/office/powerpoint/2010/main" val="39426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Roaring 1920s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 </a:t>
            </a:r>
            <a:r>
              <a:rPr lang="en-US" dirty="0" smtClean="0"/>
              <a:t>Culture </a:t>
            </a:r>
          </a:p>
          <a:p>
            <a:pPr lvl="1"/>
            <a:r>
              <a:rPr lang="en-US" dirty="0" smtClean="0"/>
              <a:t>Radios, movies, cars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4068851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10087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Roaring </a:t>
            </a:r>
            <a:r>
              <a:rPr lang="en-US" dirty="0" smtClean="0"/>
              <a:t>1920s-Skip for WH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Jazz Age </a:t>
            </a:r>
          </a:p>
          <a:p>
            <a:pPr lvl="1"/>
            <a:r>
              <a:rPr lang="en-US" dirty="0" smtClean="0"/>
              <a:t>Popular dances such as the Charleston, the cake walk and the flea hop became popular. </a:t>
            </a:r>
          </a:p>
          <a:p>
            <a:pPr lvl="1"/>
            <a:r>
              <a:rPr lang="en-US" dirty="0" smtClean="0"/>
              <a:t>The genre of Jazz music was extremely popular during this time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51" y="1371600"/>
            <a:ext cx="4087685" cy="5257800"/>
          </a:xfrm>
        </p:spPr>
      </p:pic>
    </p:spTree>
    <p:extLst>
      <p:ext uri="{BB962C8B-B14F-4D97-AF65-F5344CB8AC3E}">
        <p14:creationId xmlns:p14="http://schemas.microsoft.com/office/powerpoint/2010/main" val="42222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Roaring </a:t>
            </a:r>
            <a:r>
              <a:rPr lang="en-US" dirty="0" smtClean="0"/>
              <a:t>1920s-Skip for WH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Prohibition </a:t>
            </a:r>
          </a:p>
          <a:p>
            <a:pPr lvl="1"/>
            <a:r>
              <a:rPr lang="en-US" dirty="0" smtClean="0"/>
              <a:t>The 18</a:t>
            </a:r>
            <a:r>
              <a:rPr lang="en-US" baseline="30000" dirty="0" smtClean="0"/>
              <a:t>th</a:t>
            </a:r>
            <a:r>
              <a:rPr lang="en-US" dirty="0" smtClean="0"/>
              <a:t> Amendment, ratified in 1919, banned the manufacturing and selling of liquors </a:t>
            </a:r>
          </a:p>
          <a:p>
            <a:pPr lvl="1"/>
            <a:r>
              <a:rPr lang="en-US" dirty="0" smtClean="0"/>
              <a:t>Organized Crime </a:t>
            </a:r>
          </a:p>
          <a:p>
            <a:pPr lvl="1"/>
            <a:r>
              <a:rPr lang="en-US" dirty="0" smtClean="0"/>
              <a:t>Prohibition a way to deal with immigrant masses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94894"/>
            <a:ext cx="3505200" cy="4478867"/>
          </a:xfrm>
        </p:spPr>
      </p:pic>
    </p:spTree>
    <p:extLst>
      <p:ext uri="{BB962C8B-B14F-4D97-AF65-F5344CB8AC3E}">
        <p14:creationId xmlns:p14="http://schemas.microsoft.com/office/powerpoint/2010/main" val="6996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Roaring 1920s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Great Migration of African Americans to Northern cities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Harlem Renaissance- a literary movement revolving around jazz and blues.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810272" cy="2970212"/>
          </a:xfrm>
        </p:spPr>
      </p:pic>
    </p:spTree>
    <p:extLst>
      <p:ext uri="{BB962C8B-B14F-4D97-AF65-F5344CB8AC3E}">
        <p14:creationId xmlns:p14="http://schemas.microsoft.com/office/powerpoint/2010/main" val="2598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Roaring </a:t>
            </a:r>
            <a:r>
              <a:rPr lang="en-US" dirty="0" smtClean="0"/>
              <a:t>1920s-Skip for WH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“Cultural Civil War”</a:t>
            </a:r>
          </a:p>
          <a:p>
            <a:endParaRPr lang="en-US" dirty="0"/>
          </a:p>
          <a:p>
            <a:pPr lvl="1"/>
            <a:r>
              <a:rPr lang="en-US" dirty="0" smtClean="0"/>
              <a:t>Creation of the Ku Klux Klan </a:t>
            </a:r>
          </a:p>
          <a:p>
            <a:pPr lvl="1"/>
            <a:r>
              <a:rPr lang="en-US" dirty="0" smtClean="0"/>
              <a:t>Anti-Communist “Red Scare” which encouraged nativist </a:t>
            </a:r>
          </a:p>
          <a:p>
            <a:pPr lvl="1"/>
            <a:r>
              <a:rPr lang="en-US" dirty="0" smtClean="0"/>
              <a:t>The National Origins Act of 1924 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382889" cy="4490560"/>
          </a:xfrm>
        </p:spPr>
      </p:pic>
    </p:spTree>
    <p:extLst>
      <p:ext uri="{BB962C8B-B14F-4D97-AF65-F5344CB8AC3E}">
        <p14:creationId xmlns:p14="http://schemas.microsoft.com/office/powerpoint/2010/main" val="24910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role of new weapons in the Great War.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LEQ: What factors will cause a global economic depression during the 1920s?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times will never end!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657600" cy="4663440"/>
          </a:xfrm>
        </p:spPr>
        <p:txBody>
          <a:bodyPr/>
          <a:lstStyle/>
          <a:p>
            <a:r>
              <a:rPr lang="en-US" dirty="0" smtClean="0"/>
              <a:t>People </a:t>
            </a:r>
            <a:r>
              <a:rPr lang="en-US" dirty="0" smtClean="0"/>
              <a:t>were investing in the stock market </a:t>
            </a:r>
          </a:p>
          <a:p>
            <a:r>
              <a:rPr lang="en-US" dirty="0" smtClean="0"/>
              <a:t>Buying stock on </a:t>
            </a:r>
            <a:r>
              <a:rPr lang="en-US" dirty="0" smtClean="0"/>
              <a:t>the margin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1"/>
            <a:ext cx="4745182" cy="4745182"/>
          </a:xfrm>
        </p:spPr>
      </p:pic>
    </p:spTree>
    <p:extLst>
      <p:ext uri="{BB962C8B-B14F-4D97-AF65-F5344CB8AC3E}">
        <p14:creationId xmlns:p14="http://schemas.microsoft.com/office/powerpoint/2010/main" val="7363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Stalin in the Soviet Union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Totalitarian Rule: </a:t>
            </a:r>
          </a:p>
          <a:p>
            <a:pPr lvl="1"/>
            <a:r>
              <a:rPr lang="en-US" sz="2800" dirty="0" smtClean="0"/>
              <a:t>Children were taught the desirable attitudes of the Soviet Union </a:t>
            </a:r>
          </a:p>
          <a:p>
            <a:pPr lvl="1"/>
            <a:r>
              <a:rPr lang="en-US" sz="2800" dirty="0" smtClean="0"/>
              <a:t>Churches were closed</a:t>
            </a:r>
          </a:p>
          <a:p>
            <a:pPr lvl="1"/>
            <a:r>
              <a:rPr lang="en-US" sz="2800" dirty="0" smtClean="0"/>
              <a:t>Portraits of Stalin all across the USSR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61" y="1524000"/>
            <a:ext cx="3602978" cy="4664075"/>
          </a:xfrm>
        </p:spPr>
      </p:pic>
    </p:spTree>
    <p:extLst>
      <p:ext uri="{BB962C8B-B14F-4D97-AF65-F5344CB8AC3E}">
        <p14:creationId xmlns:p14="http://schemas.microsoft.com/office/powerpoint/2010/main" val="333247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Great Depression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657600" cy="4663440"/>
          </a:xfrm>
        </p:spPr>
        <p:txBody>
          <a:bodyPr/>
          <a:lstStyle/>
          <a:p>
            <a:r>
              <a:rPr lang="en-US" dirty="0" smtClean="0"/>
              <a:t>Causes of the Great Depression</a:t>
            </a:r>
          </a:p>
          <a:p>
            <a:pPr lvl="1"/>
            <a:r>
              <a:rPr lang="en-US" dirty="0" smtClean="0"/>
              <a:t>Increasing speculation in stock market </a:t>
            </a:r>
          </a:p>
          <a:p>
            <a:pPr lvl="1"/>
            <a:r>
              <a:rPr lang="en-US" dirty="0" smtClean="0"/>
              <a:t>Stock prices at unrealistic levels </a:t>
            </a:r>
          </a:p>
          <a:p>
            <a:pPr lvl="1"/>
            <a:r>
              <a:rPr lang="en-US" dirty="0" smtClean="0"/>
              <a:t>Increasing consumer reliance on credit </a:t>
            </a:r>
          </a:p>
          <a:p>
            <a:pPr lvl="1"/>
            <a:r>
              <a:rPr lang="en-US" dirty="0" smtClean="0"/>
              <a:t>Declining consumer spending </a:t>
            </a:r>
          </a:p>
          <a:p>
            <a:pPr lvl="1"/>
            <a:r>
              <a:rPr lang="en-US" dirty="0" smtClean="0"/>
              <a:t>Struggling businesses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436533" cy="4724400"/>
          </a:xfrm>
        </p:spPr>
      </p:pic>
    </p:spTree>
    <p:extLst>
      <p:ext uri="{BB962C8B-B14F-4D97-AF65-F5344CB8AC3E}">
        <p14:creationId xmlns:p14="http://schemas.microsoft.com/office/powerpoint/2010/main" val="5996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Great Depression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657600" cy="4663440"/>
          </a:xfrm>
        </p:spPr>
        <p:txBody>
          <a:bodyPr/>
          <a:lstStyle/>
          <a:p>
            <a:r>
              <a:rPr lang="en-US" dirty="0" smtClean="0"/>
              <a:t>Effects from the Depression:</a:t>
            </a:r>
          </a:p>
          <a:p>
            <a:pPr lvl="1"/>
            <a:r>
              <a:rPr lang="en-US" dirty="0" smtClean="0"/>
              <a:t>Banks go out of business because businesses and investors failed to pay off loans</a:t>
            </a:r>
          </a:p>
          <a:p>
            <a:pPr lvl="1"/>
            <a:r>
              <a:rPr lang="en-US" dirty="0" smtClean="0"/>
              <a:t>People lost jobs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62" y="1524000"/>
            <a:ext cx="4430183" cy="3322637"/>
          </a:xfrm>
        </p:spPr>
      </p:pic>
    </p:spTree>
    <p:extLst>
      <p:ext uri="{BB962C8B-B14F-4D97-AF65-F5344CB8AC3E}">
        <p14:creationId xmlns:p14="http://schemas.microsoft.com/office/powerpoint/2010/main" val="4869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Government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255008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Deal </a:t>
            </a:r>
          </a:p>
          <a:p>
            <a:pPr lvl="1"/>
            <a:r>
              <a:rPr lang="en-US" dirty="0" smtClean="0"/>
              <a:t>Government program aimed at fighting the Depression through jobs, welfare, and other relief programs (Social Security)  </a:t>
            </a:r>
          </a:p>
          <a:p>
            <a:pPr lvl="1"/>
            <a:r>
              <a:rPr lang="en-US" dirty="0" smtClean="0"/>
              <a:t>Creation of Franklin Delano Roosevelt </a:t>
            </a:r>
          </a:p>
          <a:p>
            <a:pPr lvl="1"/>
            <a:r>
              <a:rPr lang="en-US" dirty="0" smtClean="0"/>
              <a:t>Protected the stock market and banking system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14" y="1524000"/>
            <a:ext cx="4133850" cy="4571999"/>
          </a:xfrm>
        </p:spPr>
      </p:pic>
    </p:spTree>
    <p:extLst>
      <p:ext uri="{BB962C8B-B14F-4D97-AF65-F5344CB8AC3E}">
        <p14:creationId xmlns:p14="http://schemas.microsoft.com/office/powerpoint/2010/main" val="26614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Government Responses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45992" cy="46634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Economic Theories </a:t>
            </a:r>
          </a:p>
          <a:p>
            <a:pPr lvl="1"/>
            <a:r>
              <a:rPr lang="en-US" sz="2800" dirty="0" smtClean="0"/>
              <a:t>John Maynard Keynes</a:t>
            </a:r>
          </a:p>
          <a:p>
            <a:pPr lvl="2"/>
            <a:r>
              <a:rPr lang="en-US" sz="2400" dirty="0" smtClean="0"/>
              <a:t>A British economists </a:t>
            </a:r>
          </a:p>
          <a:p>
            <a:pPr lvl="2"/>
            <a:r>
              <a:rPr lang="en-US" sz="2400" dirty="0" smtClean="0"/>
              <a:t>Believed that government could limit economic downturns by increased government spending </a:t>
            </a:r>
          </a:p>
          <a:p>
            <a:pPr lvl="2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561145" cy="5105400"/>
          </a:xfrm>
        </p:spPr>
      </p:pic>
    </p:spTree>
    <p:extLst>
      <p:ext uri="{BB962C8B-B14F-4D97-AF65-F5344CB8AC3E}">
        <p14:creationId xmlns:p14="http://schemas.microsoft.com/office/powerpoint/2010/main" val="2579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Political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the Depression continued, unrest grew worse </a:t>
            </a:r>
          </a:p>
          <a:p>
            <a:r>
              <a:rPr lang="en-US" dirty="0" smtClean="0"/>
              <a:t>Great Britain and France form new governments </a:t>
            </a:r>
          </a:p>
          <a:p>
            <a:r>
              <a:rPr lang="en-US" dirty="0" smtClean="0"/>
              <a:t>Widespread misery led people to trust powerful leaders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581400" cy="4905772"/>
          </a:xfrm>
        </p:spPr>
      </p:pic>
    </p:spTree>
    <p:extLst>
      <p:ext uri="{BB962C8B-B14F-4D97-AF65-F5344CB8AC3E}">
        <p14:creationId xmlns:p14="http://schemas.microsoft.com/office/powerpoint/2010/main" val="40694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Hitler in Germany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Hitler joined the Nazi Party- Nationalists Socialist Party </a:t>
            </a:r>
          </a:p>
          <a:p>
            <a:r>
              <a:rPr lang="en-US" sz="3200" dirty="0" smtClean="0"/>
              <a:t>Became a key figure within the extremists group </a:t>
            </a:r>
          </a:p>
          <a:p>
            <a:r>
              <a:rPr lang="en-US" sz="3200" i="1" dirty="0" smtClean="0"/>
              <a:t>Mein </a:t>
            </a:r>
            <a:r>
              <a:rPr lang="en-US" sz="3200" i="1" dirty="0" err="1" smtClean="0"/>
              <a:t>Kampf</a:t>
            </a:r>
            <a:r>
              <a:rPr lang="en-US" sz="3200" i="1" dirty="0" smtClean="0"/>
              <a:t> </a:t>
            </a:r>
            <a:endParaRPr lang="en-US" sz="32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68400"/>
            <a:ext cx="3657600" cy="5689600"/>
          </a:xfrm>
        </p:spPr>
      </p:pic>
    </p:spTree>
    <p:extLst>
      <p:ext uri="{BB962C8B-B14F-4D97-AF65-F5344CB8AC3E}">
        <p14:creationId xmlns:p14="http://schemas.microsoft.com/office/powerpoint/2010/main" val="66612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Hitler in Germany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Anti-Semitism: hostility toward or prejudice against Jews. </a:t>
            </a:r>
          </a:p>
          <a:p>
            <a:endParaRPr lang="en-US" dirty="0"/>
          </a:p>
          <a:p>
            <a:r>
              <a:rPr lang="en-US" dirty="0" smtClean="0"/>
              <a:t>Hitler blamed Jews for many of the problems within Germany.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4038600" cy="4343400"/>
          </a:xfrm>
        </p:spPr>
      </p:pic>
    </p:spTree>
    <p:extLst>
      <p:ext uri="{BB962C8B-B14F-4D97-AF65-F5344CB8AC3E}">
        <p14:creationId xmlns:p14="http://schemas.microsoft.com/office/powerpoint/2010/main" val="169278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Hitler in Germany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Nuremberg Laws: </a:t>
            </a:r>
          </a:p>
          <a:p>
            <a:pPr lvl="1"/>
            <a:r>
              <a:rPr lang="en-US" dirty="0" smtClean="0"/>
              <a:t>Passed by Hitler’s Nazi government in 1935 </a:t>
            </a:r>
          </a:p>
          <a:p>
            <a:pPr lvl="1"/>
            <a:r>
              <a:rPr lang="en-US" dirty="0" smtClean="0"/>
              <a:t>Aimed at excluding Jews from mainstream activities </a:t>
            </a:r>
          </a:p>
          <a:p>
            <a:pPr lvl="1"/>
            <a:r>
              <a:rPr lang="en-US" dirty="0" smtClean="0"/>
              <a:t>Laws created a separate legal status for German Jews</a:t>
            </a:r>
          </a:p>
          <a:p>
            <a:pPr lvl="1"/>
            <a:r>
              <a:rPr lang="en-US" dirty="0" smtClean="0"/>
              <a:t>Defined a person as Jewish based on the ancestry of grandparents.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962400" cy="4572000"/>
          </a:xfrm>
        </p:spPr>
      </p:pic>
    </p:spTree>
    <p:extLst>
      <p:ext uri="{BB962C8B-B14F-4D97-AF65-F5344CB8AC3E}">
        <p14:creationId xmlns:p14="http://schemas.microsoft.com/office/powerpoint/2010/main" val="28826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Axis Aggression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 Expands: </a:t>
            </a:r>
          </a:p>
          <a:p>
            <a:pPr lvl="1"/>
            <a:r>
              <a:rPr lang="en-US" dirty="0" smtClean="0"/>
              <a:t>Hitler began to rebuild the German military </a:t>
            </a:r>
          </a:p>
          <a:p>
            <a:pPr lvl="1"/>
            <a:r>
              <a:rPr lang="en-US" dirty="0" smtClean="0"/>
              <a:t>Militarized Rhineland, small German town that borders Frances </a:t>
            </a:r>
            <a:endParaRPr lang="en-US" dirty="0"/>
          </a:p>
          <a:p>
            <a:pPr lvl="1"/>
            <a:r>
              <a:rPr lang="en-US" dirty="0" smtClean="0"/>
              <a:t>Germany took over German-speaking Austria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886200" cy="4314144"/>
          </a:xfrm>
        </p:spPr>
      </p:pic>
    </p:spTree>
    <p:extLst>
      <p:ext uri="{BB962C8B-B14F-4D97-AF65-F5344CB8AC3E}">
        <p14:creationId xmlns:p14="http://schemas.microsoft.com/office/powerpoint/2010/main" val="1694106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3624</TotalTime>
  <Words>1180</Words>
  <Application>Microsoft Office PowerPoint</Application>
  <PresentationFormat>On-screen Show (4:3)</PresentationFormat>
  <Paragraphs>206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Solstice</vt:lpstr>
      <vt:lpstr>Interwar Years </vt:lpstr>
      <vt:lpstr>Alliances Map World War II </vt:lpstr>
      <vt:lpstr>Dictators in Europe </vt:lpstr>
      <vt:lpstr>Stalin in the Soviet Union </vt:lpstr>
      <vt:lpstr>Stalin in the Soviet Union </vt:lpstr>
      <vt:lpstr>Hitler in Germany </vt:lpstr>
      <vt:lpstr>Hitler in Germany </vt:lpstr>
      <vt:lpstr>Hitler in Germany </vt:lpstr>
      <vt:lpstr>Axis Aggression </vt:lpstr>
      <vt:lpstr>Axis Powers form an Alliance </vt:lpstr>
      <vt:lpstr>Nonaggression Pact </vt:lpstr>
      <vt:lpstr>United States Enters the War </vt:lpstr>
      <vt:lpstr>United States Response to Pearl Harbor </vt:lpstr>
      <vt:lpstr>Holocaust </vt:lpstr>
      <vt:lpstr>Holocaust </vt:lpstr>
      <vt:lpstr>War Begins </vt:lpstr>
      <vt:lpstr>Great Britain at War with Italy in Africa </vt:lpstr>
      <vt:lpstr>Soviet Union attack by Germany </vt:lpstr>
      <vt:lpstr>Stalingrad </vt:lpstr>
      <vt:lpstr>Turning Points in the Pacific </vt:lpstr>
      <vt:lpstr>Turning Points in the Pacific </vt:lpstr>
      <vt:lpstr>The End of the War </vt:lpstr>
      <vt:lpstr>The End of the War </vt:lpstr>
      <vt:lpstr>The End of the War </vt:lpstr>
      <vt:lpstr>PowerPoint Presentation</vt:lpstr>
      <vt:lpstr>V-J Day </vt:lpstr>
      <vt:lpstr>Peace Plans </vt:lpstr>
      <vt:lpstr>Peace Plans </vt:lpstr>
      <vt:lpstr>Peace Plans </vt:lpstr>
      <vt:lpstr>Unrest in Asia and Africa</vt:lpstr>
      <vt:lpstr>Unrest in China </vt:lpstr>
      <vt:lpstr>Long March </vt:lpstr>
      <vt:lpstr>Unrest in China </vt:lpstr>
      <vt:lpstr>Unrest in India </vt:lpstr>
      <vt:lpstr>Unrest in India </vt:lpstr>
      <vt:lpstr>Unrest in India </vt:lpstr>
      <vt:lpstr>Unrest in the Middle East </vt:lpstr>
      <vt:lpstr>Unrest in Africa </vt:lpstr>
      <vt:lpstr>Unrest in African </vt:lpstr>
      <vt:lpstr>The Roaring 1920s </vt:lpstr>
      <vt:lpstr>The Roaring 1920s </vt:lpstr>
      <vt:lpstr>The Roaring 1920s </vt:lpstr>
      <vt:lpstr>The Roaring 1920s-Skip for WH </vt:lpstr>
      <vt:lpstr>The Roaring 1920s-Skip for WH</vt:lpstr>
      <vt:lpstr>The Roaring 1920s </vt:lpstr>
      <vt:lpstr>The Roaring 1920s-Skip for WH </vt:lpstr>
      <vt:lpstr>Bell Ringer </vt:lpstr>
      <vt:lpstr>LEQ: What factors will cause a global economic depression during the 1920s? </vt:lpstr>
      <vt:lpstr>The good times will never end! </vt:lpstr>
      <vt:lpstr>The Great Depression </vt:lpstr>
      <vt:lpstr>The Great Depression </vt:lpstr>
      <vt:lpstr>Government Response </vt:lpstr>
      <vt:lpstr>Government Responses </vt:lpstr>
      <vt:lpstr>Political Impact </vt:lpstr>
      <vt:lpstr>Video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Interwar Years</dc:title>
  <dc:creator>Sara</dc:creator>
  <cp:lastModifiedBy>NBHS Staff</cp:lastModifiedBy>
  <cp:revision>42</cp:revision>
  <dcterms:created xsi:type="dcterms:W3CDTF">2014-04-28T08:15:11Z</dcterms:created>
  <dcterms:modified xsi:type="dcterms:W3CDTF">2015-12-09T19:58:40Z</dcterms:modified>
</cp:coreProperties>
</file>