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91" r:id="rId2"/>
    <p:sldId id="256" r:id="rId3"/>
    <p:sldId id="274" r:id="rId4"/>
    <p:sldId id="271" r:id="rId5"/>
    <p:sldId id="284" r:id="rId6"/>
    <p:sldId id="285" r:id="rId7"/>
    <p:sldId id="289" r:id="rId8"/>
    <p:sldId id="286" r:id="rId9"/>
    <p:sldId id="287" r:id="rId10"/>
    <p:sldId id="257" r:id="rId11"/>
    <p:sldId id="272" r:id="rId12"/>
    <p:sldId id="275" r:id="rId13"/>
    <p:sldId id="288" r:id="rId14"/>
    <p:sldId id="276" r:id="rId15"/>
    <p:sldId id="290" r:id="rId16"/>
    <p:sldId id="258" r:id="rId17"/>
    <p:sldId id="259" r:id="rId18"/>
    <p:sldId id="260" r:id="rId19"/>
    <p:sldId id="292" r:id="rId20"/>
    <p:sldId id="293" r:id="rId21"/>
    <p:sldId id="281" r:id="rId22"/>
    <p:sldId id="261" r:id="rId23"/>
    <p:sldId id="262" r:id="rId24"/>
    <p:sldId id="280" r:id="rId25"/>
    <p:sldId id="282" r:id="rId26"/>
    <p:sldId id="294" r:id="rId27"/>
    <p:sldId id="266" r:id="rId28"/>
    <p:sldId id="264" r:id="rId29"/>
    <p:sldId id="265" r:id="rId30"/>
    <p:sldId id="298" r:id="rId31"/>
    <p:sldId id="297" r:id="rId32"/>
    <p:sldId id="270" r:id="rId33"/>
    <p:sldId id="273" r:id="rId34"/>
    <p:sldId id="278" r:id="rId35"/>
    <p:sldId id="283" r:id="rId36"/>
    <p:sldId id="296" r:id="rId37"/>
    <p:sldId id="295" r:id="rId38"/>
    <p:sldId id="267" r:id="rId39"/>
    <p:sldId id="279" r:id="rId40"/>
    <p:sldId id="268" r:id="rId41"/>
    <p:sldId id="26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78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C0FE59-AE08-4130-BBB4-B3288334D350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17CB3C-D638-4BEC-9016-54834ACCF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Capital: </a:t>
            </a:r>
            <a:r>
              <a:rPr lang="en-US" dirty="0" err="1" smtClean="0"/>
              <a:t>Constaninople</a:t>
            </a:r>
            <a:r>
              <a:rPr lang="en-US" dirty="0" smtClean="0"/>
              <a:t>, well situated for trade and defense. Emphasis on religion in society. Picture of Justinian is an example of a mosaic, picture created with tiny colored tiles of glass, stone or clay that fit together and cement into place. </a:t>
            </a:r>
            <a:r>
              <a:rPr lang="en-US" dirty="0" err="1" smtClean="0"/>
              <a:t>Iconclasts</a:t>
            </a:r>
            <a:r>
              <a:rPr lang="en-US" dirty="0" smtClean="0"/>
              <a:t>- breaking of Icons.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659FD-2BC4-4A48-A11B-EB9F3A4F14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As Christianity spread to the diverse population of Europe, eastern Mediterranean and northern Africa, people interpreted the faith in various ways.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6B0D8-F2FA-40F4-9E60-2BDBAEA170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Observe how the castle was built for protection with the moat, it was self sufficient, area for serfs to live on the manor.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5DC28-2C89-413C-AB2F-86F68432DB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King John being forced to sign the Magna Carta; formation of Parliament.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5F697-433E-4A24-BC19-01C4CCDC36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Killed 1/3 of population, airborne, spread from mice to fleas to humans. People believed god was punishing them, blamed the jews. The manorial system collapsed.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DB1B5-DBC4-4FC7-9C31-0854DD934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Note that it started in Asia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D65B5-7445-44BD-ADD0-81CAB7AC74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the increase in trade, Italy trade center, Venice, Milan, Genoa. Origin of Credit, Guilds, Farming technology allowed people to move into the city. 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F05647-8EE5-492B-B081-88B3CEADEB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CD25-B458-4901-822C-C49FBCC2C3DF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F7D2-DF8E-4D4E-A169-D9AD8981C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1072-99CC-4A7D-ABCD-406DED44F26E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A91E-83D2-4612-84A7-99D924F0F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74CB-A303-4D53-9E5B-44B3750DA93C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AFD3-75B4-465D-BD2A-01CB3FF99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3A39-CD9D-49EC-8C52-F7AF9A4F3AB4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B909-E8C3-4088-96D5-77E10527A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5649-5268-4152-BADC-86068C017244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01F2-734E-43A6-B589-410D2FDE9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65716-93B8-4AF6-8ED0-E985E3F62FD5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37CA-0797-4469-91A4-0833EA48E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4969-CF14-48D9-9B76-3FB3E5FE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3AE4-4E39-4A4E-B947-4DCBF9140B84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62F6-0255-4546-8924-EF2F4663AA62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B613-EBF1-4967-AC88-B24FE5E68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CB96-5A5B-4E3C-9885-8CEC422F6C35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E873-7AB6-44D3-B5E0-66133890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46B1-F91B-40CD-B2F3-8C12715E05BE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3B8B-2215-41B4-98FF-833EDB2D5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F9EA-F4C7-412B-89EA-74BEDCB7BA34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8164-52C1-42E6-8B49-E27BBA9E0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19D529-2EF7-4A9C-BB67-3DDE7F578338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61C61D1-1EBD-43B4-B779-6CEB2C03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22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lace.com/kids/socsci/ca/books/bkf3/imaps/AC_14_463_christianity/AC_14_463_christianity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957549/student_view0/chapter17/interactive_map_quiz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3406929/student_view0/chapter7/interactive_map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adsworth.cengage.com/history_d/templates/student_resources/0534627218_spielvogel/spielvogel_maps/swfs/map11_1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mcgraw-hill.com/sites/0072957549/student_view0/chapter20/interactive_map_quiz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Y2pAGcW51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Analyze one factor that led to the decline of the Roman Empire. 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 Ringer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6477000" cy="6589713"/>
          </a:xfrm>
        </p:spPr>
      </p:pic>
      <p:sp>
        <p:nvSpPr>
          <p:cNvPr id="18434" name="Text Placeholder 12"/>
          <p:cNvSpPr>
            <a:spLocks noGrp="1"/>
          </p:cNvSpPr>
          <p:nvPr>
            <p:ph type="body" idx="2"/>
          </p:nvPr>
        </p:nvSpPr>
        <p:spPr>
          <a:xfrm>
            <a:off x="6781800" y="2362200"/>
            <a:ext cx="1984375" cy="3733800"/>
          </a:xfrm>
        </p:spPr>
        <p:txBody>
          <a:bodyPr/>
          <a:lstStyle/>
          <a:p>
            <a:pPr marL="285750" indent="-285750"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1800" y="0"/>
            <a:ext cx="2362200" cy="2286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dirty="0" smtClean="0"/>
              <a:t>The Christian Schism 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smtClean="0"/>
              <a:t>East vs West</a:t>
            </a:r>
            <a:br>
              <a:rPr sz="4400" b="1" smtClean="0"/>
            </a:br>
            <a:r>
              <a:rPr sz="4400" b="1" smtClean="0"/>
              <a:t>Schism of 1054</a:t>
            </a:r>
            <a:endParaRPr sz="4400" b="1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Roman Catholic (West)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Roots in Roman Law and Latin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Accept Pope as ultimate authority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Does not allow members of clergy to marry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of Icons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Orthodox (East)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Roots in Greek philosophy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Did not accept Pope as the ultimate authority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Allows members of clergy to marry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Non-Secular Art and Icons </a:t>
            </a:r>
            <a:endParaRPr/>
          </a:p>
        </p:txBody>
      </p:sp>
      <p:pic>
        <p:nvPicPr>
          <p:cNvPr id="2457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447800"/>
            <a:ext cx="223837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95438"/>
            <a:ext cx="3048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447800"/>
            <a:ext cx="310356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Venn Diagram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Let’s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/>
              <a:t>Power of the Church </a:t>
            </a:r>
            <a:endParaRPr dirty="0"/>
          </a:p>
        </p:txBody>
      </p:sp>
      <p:pic>
        <p:nvPicPr>
          <p:cNvPr id="2048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4315619" cy="348486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Pope ruled the Papal states in Italy and was head of the Roman Catholic Church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www.eduplace.com/kids/socsci/ca/books/bkf3/imaps/AC_14_463_christianity/AC_14_463_christianity.html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showing spread of Christianity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dirty="0" smtClean="0"/>
              <a:t>Christendom- the Spread of Christianity </a:t>
            </a:r>
            <a:endParaRPr sz="4000" dirty="0"/>
          </a:p>
        </p:txBody>
      </p:sp>
      <p:pic>
        <p:nvPicPr>
          <p:cNvPr id="21507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1" y="1594659"/>
            <a:ext cx="4495800" cy="4577541"/>
          </a:xfrm>
        </p:spPr>
      </p:pic>
      <p:sp>
        <p:nvSpPr>
          <p:cNvPr id="21505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dirty="0" smtClean="0"/>
              <a:t>Christianity:</a:t>
            </a:r>
          </a:p>
          <a:p>
            <a:pPr marL="652463" lvl="1" indent="-285750" eaLnBrk="1" hangingPunct="1">
              <a:buFont typeface="Arial" charset="0"/>
              <a:buChar char="•"/>
            </a:pPr>
            <a:r>
              <a:rPr lang="en-US" dirty="0" smtClean="0"/>
              <a:t>Offered people hope</a:t>
            </a:r>
          </a:p>
          <a:p>
            <a:pPr marL="652463" lvl="1" indent="-285750" eaLnBrk="1" hangingPunct="1">
              <a:buFont typeface="Arial" charset="0"/>
              <a:buChar char="•"/>
            </a:pPr>
            <a:r>
              <a:rPr lang="en-US" dirty="0" smtClean="0"/>
              <a:t>Afterlife</a:t>
            </a:r>
          </a:p>
          <a:p>
            <a:pPr marL="652463" lvl="1" indent="-285750" eaLnBrk="1" hangingPunct="1">
              <a:buFont typeface="Arial" charset="0"/>
              <a:buChar char="•"/>
            </a:pPr>
            <a:r>
              <a:rPr lang="en-US" dirty="0" smtClean="0"/>
              <a:t>Sense of community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5943600" cy="6477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95400"/>
            <a:ext cx="2441575" cy="4038600"/>
          </a:xfrm>
        </p:spPr>
        <p:txBody>
          <a:bodyPr>
            <a:normAutofit/>
          </a:bodyPr>
          <a:lstStyle/>
          <a:p>
            <a:pPr algn="ctr" eaLnBrk="1" fontAlgn="auto" hangingPunct="1">
              <a:buFont typeface="Wingdings 2"/>
              <a:buNone/>
              <a:defRPr/>
            </a:pPr>
            <a:r>
              <a:rPr lang="en-US" sz="2400" dirty="0" smtClean="0"/>
              <a:t>The Benedictine Rule: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1. Obedience</a:t>
            </a:r>
            <a:endParaRPr lang="en-US" dirty="0"/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2. Poverty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381000"/>
            <a:ext cx="27432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u="sng" dirty="0" smtClean="0"/>
              <a:t>Monasticism </a:t>
            </a:r>
            <a:endParaRPr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smtClean="0"/>
              <a:t>Charlemagne</a:t>
            </a:r>
            <a:br>
              <a:rPr b="1" smtClean="0"/>
            </a:br>
            <a:r>
              <a:rPr sz="2200" b="1" smtClean="0"/>
              <a:t>-</a:t>
            </a:r>
            <a:endParaRPr sz="2200" b="1"/>
          </a:p>
        </p:txBody>
      </p:sp>
      <p:sp>
        <p:nvSpPr>
          <p:cNvPr id="25602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Crowned as Emperor of the Holy Roman Empire by Pope Leo III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Unified Europe 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Spread Christianity </a:t>
            </a:r>
            <a:br>
              <a:rPr lang="en-US" sz="2800" b="1" dirty="0" smtClean="0"/>
            </a:br>
            <a:endParaRPr lang="en-US" dirty="0" smtClean="0"/>
          </a:p>
        </p:txBody>
      </p:sp>
      <p:pic>
        <p:nvPicPr>
          <p:cNvPr id="2560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05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Content Placeholder 8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334000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Read the two accounts of Justinian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Who is telling the truth? Who can you trust?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Think author, date, motivation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Your answer should be at least 3 sentences long  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Justinian Point of View Exercise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dirty="0" smtClean="0"/>
              <a:t>LEQ: How influential was the power of the Church during the Medieval Period? 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smtClean="0">
              <a:ln>
                <a:noFill/>
              </a:ln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http://highered.mcgraw-hill.com/sites/0072957549/student_view0/chapter17/interactive_map_quiz.html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Feudal System </a:t>
            </a:r>
            <a:endParaRPr/>
          </a:p>
        </p:txBody>
      </p:sp>
      <p:sp>
        <p:nvSpPr>
          <p:cNvPr id="2765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 A political, social and economic system based on the granting of land in exchange for loyalty, military aid and other services.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Fief- the land that was given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Vassal- the person who accepted the fief. </a:t>
            </a:r>
          </a:p>
        </p:txBody>
      </p:sp>
      <p:pic>
        <p:nvPicPr>
          <p:cNvPr id="27651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524000"/>
            <a:ext cx="8839200" cy="441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Manorial System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u="sng" smtClean="0">
                <a:ln>
                  <a:noFill/>
                </a:ln>
                <a:effectLst/>
              </a:rPr>
              <a:t>Costs					Benefits</a:t>
            </a:r>
            <a:r>
              <a:rPr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4267200" y="12192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981200" y="0"/>
            <a:ext cx="4114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The Manorial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smtClean="0">
              <a:ln>
                <a:noFill/>
              </a:ln>
              <a:effectLst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http://highered.mcgraw-hill.com/sites/0073406929/student_view0/chapter7/interactive_maps.html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the lord of the manor! Construct a journal entry. What is your daily life like? </a:t>
            </a:r>
          </a:p>
          <a:p>
            <a:endParaRPr lang="en-US" dirty="0"/>
          </a:p>
          <a:p>
            <a:r>
              <a:rPr lang="en-US" dirty="0" smtClean="0"/>
              <a:t>Do you like it on the manor?</a:t>
            </a:r>
          </a:p>
          <a:p>
            <a:endParaRPr lang="en-US" dirty="0"/>
          </a:p>
          <a:p>
            <a:r>
              <a:rPr lang="en-US" dirty="0" smtClean="0"/>
              <a:t>Be creative </a:t>
            </a:r>
          </a:p>
          <a:p>
            <a:endParaRPr lang="en-US" dirty="0"/>
          </a:p>
          <a:p>
            <a:r>
              <a:rPr lang="en-US" dirty="0" smtClean="0"/>
              <a:t>At least 5 sentence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Journal Entry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3277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19200"/>
            <a:ext cx="4495800" cy="5464175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Restricted the King’s power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Outlined the rights of the people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Contributed to the formation of modern democracy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/>
              <a:t>Magna </a:t>
            </a:r>
            <a:r>
              <a:rPr dirty="0" err="1" smtClean="0"/>
              <a:t>Carta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648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900" b="1" smtClean="0"/>
              <a:t/>
            </a:r>
            <a:br>
              <a:rPr sz="4900" b="1" smtClean="0"/>
            </a:br>
            <a:r>
              <a:rPr sz="4900" b="1"/>
              <a:t/>
            </a:r>
            <a:br>
              <a:rPr sz="4900" b="1"/>
            </a:br>
            <a:r>
              <a:rPr sz="4900" b="1" smtClean="0"/>
              <a:t/>
            </a:r>
            <a:br>
              <a:rPr sz="4900" b="1" smtClean="0"/>
            </a:br>
            <a:r>
              <a:rPr sz="4900" b="1" smtClean="0"/>
              <a:t>Hundred Years War</a:t>
            </a:r>
            <a:r>
              <a:rPr b="1" smtClean="0"/>
              <a:t/>
            </a:r>
            <a:br>
              <a:rPr b="1" smtClean="0"/>
            </a:br>
            <a:endParaRPr b="1"/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7724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00200"/>
            <a:ext cx="85344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War of the Roses </a:t>
            </a:r>
            <a:endParaRPr/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4813" y="457200"/>
            <a:ext cx="198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987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/>
              <a:t>Division in the Roman Empire </a:t>
            </a:r>
            <a:endParaRPr dirty="0"/>
          </a:p>
        </p:txBody>
      </p:sp>
      <p:pic>
        <p:nvPicPr>
          <p:cNvPr id="15361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399" y="1524000"/>
            <a:ext cx="4267201" cy="49530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Western Roman Empire collapses </a:t>
            </a:r>
          </a:p>
          <a:p>
            <a:endParaRPr lang="en-US" dirty="0"/>
          </a:p>
          <a:p>
            <a:r>
              <a:rPr lang="en-US" dirty="0" smtClean="0"/>
              <a:t>Eastern Empire became known as the Byzantine Empire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LEQ: How is the power of the Church visible in the Crusades and peoples’ reaction to the Black Plague?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Origins of the Black Plague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1346 plague that struck the Mongol armies </a:t>
            </a:r>
          </a:p>
          <a:p>
            <a:endParaRPr lang="en-US" dirty="0"/>
          </a:p>
          <a:p>
            <a:r>
              <a:rPr lang="en-US" dirty="0" smtClean="0"/>
              <a:t>Infected fleas bit humans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08" y="1524000"/>
            <a:ext cx="346882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8914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Collapse of manorial system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Killed 1/3 of the population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Church grew richer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The Black Death or Bubonic Plague 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Effects of the Plague:</a:t>
            </a:r>
            <a:endParaRPr lang="en-US" dirty="0"/>
          </a:p>
        </p:txBody>
      </p:sp>
      <p:pic>
        <p:nvPicPr>
          <p:cNvPr id="3892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358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The Spread of the Bubonic Plague</a:t>
            </a:r>
            <a:endParaRPr/>
          </a:p>
        </p:txBody>
      </p:sp>
      <p:pic>
        <p:nvPicPr>
          <p:cNvPr id="40962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447800"/>
            <a:ext cx="7543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http://wadsworth.cengage.com/history_d/templates/student_resources/0534627218_spielvogel/spielvogel_maps/swfs/map11_1.html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Interactive Map of the Spread of the Black Plague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Present day Jerusalem 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0180" name="Picture 4" descr="800px-Temple_Mount_Western_Wall_on_Shabbat_by_David_Shankb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467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Crusades- series of religious wars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028825"/>
            <a:ext cx="58102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7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Causes of Crusades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Byzantine emperor called on the help of Pope Urban when Turks invaded the Byzantine Empire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31" y="1762125"/>
            <a:ext cx="30003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6866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/>
          <a:lstStyle/>
          <a:p>
            <a:pPr eaLnBrk="1" hangingPunct="1"/>
            <a:r>
              <a:rPr lang="en-US" smtClean="0"/>
              <a:t>Insert image for crusades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Trade increased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Kings gained more power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Knowledge of Muslim culture spreads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Relations between Christians and Muslims becomes strained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The Crusades- Christian Holy Wars 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Effects of the Crusades:</a:t>
            </a:r>
            <a:endParaRPr lang="en-US" dirty="0"/>
          </a:p>
        </p:txBody>
      </p:sp>
      <p:pic>
        <p:nvPicPr>
          <p:cNvPr id="3687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https://highered.mcgraw-hill.com/sites/0072957549/student_view0/chapter20/interactive_map_quiz.html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Interactive Crusades Map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422400"/>
            <a:ext cx="3124200" cy="5054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Byzantine Empire</a:t>
            </a:r>
            <a:endParaRPr/>
          </a:p>
        </p:txBody>
      </p:sp>
      <p:pic>
        <p:nvPicPr>
          <p:cNvPr id="16387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0825"/>
            <a:ext cx="533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524000"/>
            <a:ext cx="8610600" cy="51816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Trade Fairs- Then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0"/>
            <a:ext cx="84582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Trade Fairs- Now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Characteristics of Byzantine Empire: </a:t>
            </a:r>
          </a:p>
          <a:p>
            <a:pPr lvl="1"/>
            <a:r>
              <a:rPr lang="en-US" sz="3200" dirty="0" smtClean="0"/>
              <a:t>Strong</a:t>
            </a:r>
          </a:p>
          <a:p>
            <a:pPr lvl="1"/>
            <a:r>
              <a:rPr lang="en-US" sz="3200" dirty="0" smtClean="0"/>
              <a:t>Capital: Constantinople, trade center 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592638" cy="441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/>
              <a:t>Justinian Code- a code of laws that provided equality, especially women 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06" y="1524000"/>
            <a:ext cx="282582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9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www.youtube.com/watch?v=8Y2pAGcW51Y</a:t>
            </a:r>
            <a:r>
              <a:rPr lang="en-US" dirty="0" smtClean="0"/>
              <a:t> (1:33)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Let’s See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Construct 3 questions about this section of content. 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Let’s Review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Great Schism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524000"/>
            <a:ext cx="3733800" cy="4572000"/>
          </a:xfrm>
        </p:spPr>
        <p:txBody>
          <a:bodyPr/>
          <a:lstStyle/>
          <a:p>
            <a:r>
              <a:rPr lang="en-US" dirty="0" smtClean="0"/>
              <a:t>Christianity spread due to trade and missionaries </a:t>
            </a:r>
          </a:p>
          <a:p>
            <a:endParaRPr lang="en-US" dirty="0"/>
          </a:p>
          <a:p>
            <a:r>
              <a:rPr lang="en-US" dirty="0" smtClean="0"/>
              <a:t>Western Christians- Roman Catholic </a:t>
            </a:r>
          </a:p>
          <a:p>
            <a:endParaRPr lang="en-US" dirty="0"/>
          </a:p>
          <a:p>
            <a:r>
              <a:rPr lang="en-US" dirty="0" smtClean="0"/>
              <a:t>Eastern Christians- Orthodox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867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6882</TotalTime>
  <Words>739</Words>
  <Application>Microsoft Office PowerPoint</Application>
  <PresentationFormat>On-screen Show (4:3)</PresentationFormat>
  <Paragraphs>134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Paper</vt:lpstr>
      <vt:lpstr>Bell Ringer </vt:lpstr>
      <vt:lpstr>LEQ: How influential was the power of the Church during the Medieval Period? </vt:lpstr>
      <vt:lpstr>Division in the Roman Empire </vt:lpstr>
      <vt:lpstr>Byzantine Empire</vt:lpstr>
      <vt:lpstr>PowerPoint Presentation</vt:lpstr>
      <vt:lpstr>PowerPoint Presentation</vt:lpstr>
      <vt:lpstr>Now Let’s See It! </vt:lpstr>
      <vt:lpstr>Now Let’s Review  </vt:lpstr>
      <vt:lpstr>The Great Schism </vt:lpstr>
      <vt:lpstr>The Christian Schism </vt:lpstr>
      <vt:lpstr>East vs West Schism of 1054</vt:lpstr>
      <vt:lpstr>Non-Secular Art and Icons </vt:lpstr>
      <vt:lpstr>Now Let’s Review </vt:lpstr>
      <vt:lpstr>Power of the Church </vt:lpstr>
      <vt:lpstr>Map showing spread of Christianity</vt:lpstr>
      <vt:lpstr>Christendom- the Spread of Christianity </vt:lpstr>
      <vt:lpstr>Monasticism </vt:lpstr>
      <vt:lpstr>Charlemagne -</vt:lpstr>
      <vt:lpstr>Justinian Point of View Exercise </vt:lpstr>
      <vt:lpstr>PowerPoint Presentation</vt:lpstr>
      <vt:lpstr>PowerPoint Presentation</vt:lpstr>
      <vt:lpstr>Feudal System </vt:lpstr>
      <vt:lpstr>Manorial System </vt:lpstr>
      <vt:lpstr>Costs     Benefits </vt:lpstr>
      <vt:lpstr>PowerPoint Presentation</vt:lpstr>
      <vt:lpstr>Journal Entry </vt:lpstr>
      <vt:lpstr>Magna Carta </vt:lpstr>
      <vt:lpstr>   Hundred Years War </vt:lpstr>
      <vt:lpstr>War of the Roses </vt:lpstr>
      <vt:lpstr>LEQ: How is the power of the Church visible in the Crusades and peoples’ reaction to the Black Plague? </vt:lpstr>
      <vt:lpstr>Origins of the Black Plague </vt:lpstr>
      <vt:lpstr>The Black Death or Bubonic Plague </vt:lpstr>
      <vt:lpstr>The Spread of the Bubonic Plague</vt:lpstr>
      <vt:lpstr>Interactive Map of the Spread of the Black Plague </vt:lpstr>
      <vt:lpstr>Present day Jerusalem </vt:lpstr>
      <vt:lpstr>Crusades- series of religious wars</vt:lpstr>
      <vt:lpstr>Causes of Crusades </vt:lpstr>
      <vt:lpstr>The Crusades- Christian Holy Wars </vt:lpstr>
      <vt:lpstr>Interactive Crusades Map </vt:lpstr>
      <vt:lpstr>Trade Fairs- Then </vt:lpstr>
      <vt:lpstr>Trade Fairs- Now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</dc:title>
  <dc:creator>Sara</dc:creator>
  <cp:lastModifiedBy>NBHS Staff</cp:lastModifiedBy>
  <cp:revision>59</cp:revision>
  <dcterms:created xsi:type="dcterms:W3CDTF">2014-02-12T17:00:13Z</dcterms:created>
  <dcterms:modified xsi:type="dcterms:W3CDTF">2015-09-14T11:33:57Z</dcterms:modified>
</cp:coreProperties>
</file>