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9" r:id="rId27"/>
    <p:sldId id="282" r:id="rId28"/>
    <p:sldId id="283" r:id="rId29"/>
    <p:sldId id="287" r:id="rId30"/>
    <p:sldId id="285" r:id="rId31"/>
    <p:sldId id="288" r:id="rId32"/>
    <p:sldId id="289" r:id="rId33"/>
    <p:sldId id="286" r:id="rId34"/>
    <p:sldId id="290" r:id="rId35"/>
    <p:sldId id="291" r:id="rId36"/>
    <p:sldId id="284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DE07A11-21F8-4734-9DCA-866E335C13B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3D5839-6750-4D5F-B098-420194C3AF9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rYZT4FxsU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review part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Routes and 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Silk Roads </a:t>
            </a:r>
            <a:endParaRPr lang="en-US" dirty="0"/>
          </a:p>
        </p:txBody>
      </p:sp>
      <p:pic>
        <p:nvPicPr>
          <p:cNvPr id="8194" name="Picture 2" descr="C:\Users\NBHS Staff\AppData\Local\Microsoft\Windows\Temporary Internet Files\Content.IE5\O6QZXSET\Penyebaran_Agama_Buddha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6" y="2286000"/>
            <a:ext cx="6248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the Pope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Taxation </a:t>
            </a:r>
          </a:p>
          <a:p>
            <a:r>
              <a:rPr lang="en-US" dirty="0" smtClean="0"/>
              <a:t>Army/Military </a:t>
            </a:r>
          </a:p>
          <a:p>
            <a:r>
              <a:rPr lang="en-US" dirty="0" smtClean="0"/>
              <a:t>Excommunication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Pyramids and Math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endParaRPr lang="en-US" dirty="0"/>
          </a:p>
        </p:txBody>
      </p:sp>
      <p:pic>
        <p:nvPicPr>
          <p:cNvPr id="9218" name="Picture 2" descr="C:\Users\NBHS Staff\AppData\Local\Microsoft\Windows\Temporary Internet Files\Content.IE5\T1RG9Y75\pyramid-of-khaf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5625981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86130"/>
            <a:ext cx="2381061" cy="24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were officials of the Roman republic selected?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Through elections </a:t>
            </a:r>
            <a:endParaRPr lang="en-US" dirty="0"/>
          </a:p>
        </p:txBody>
      </p:sp>
      <p:pic>
        <p:nvPicPr>
          <p:cNvPr id="2050" name="Picture 2" descr="C:\Users\NBHS Staff\AppData\Local\Microsoft\Windows\Temporary Internet Files\Content.IE5\317D20QF\vote_in_ballot_box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42259"/>
            <a:ext cx="4105656" cy="26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Columbian Exchange.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BHS Staff\AppData\Local\Microsoft\Windows\Temporary Internet Files\Content.IE5\O6QZXSET\columbian_exchan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3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feudalism a response to?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kings inability to protect the people and their holdings. </a:t>
            </a:r>
            <a:endParaRPr lang="en-US" dirty="0"/>
          </a:p>
        </p:txBody>
      </p:sp>
      <p:pic>
        <p:nvPicPr>
          <p:cNvPr id="4098" name="Picture 2" descr="C:\Users\NBHS Staff\AppData\Local\Microsoft\Windows\Temporary Internet Files\Content.IE5\0ZHBPJS3\imagen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6955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BHS Staff\AppData\Local\Microsoft\Windows\Temporary Internet Files\Content.IE5\317D20QF\250px-Hommage_au_Moyen_Age_-_miniatur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3361765" cy="23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Council of Trent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Banned the selling of indulgences </a:t>
            </a:r>
          </a:p>
          <a:p>
            <a:endParaRPr lang="en-US" dirty="0"/>
          </a:p>
          <a:p>
            <a:r>
              <a:rPr lang="en-US" dirty="0" smtClean="0"/>
              <a:t>Re-educate the priests </a:t>
            </a:r>
          </a:p>
          <a:p>
            <a:endParaRPr lang="en-US" dirty="0"/>
          </a:p>
          <a:p>
            <a:r>
              <a:rPr lang="en-US" dirty="0" smtClean="0"/>
              <a:t>Open up the schools </a:t>
            </a:r>
            <a:endParaRPr lang="en-US" dirty="0"/>
          </a:p>
        </p:txBody>
      </p:sp>
      <p:pic>
        <p:nvPicPr>
          <p:cNvPr id="6146" name="Picture 2" descr="C:\Users\NBHS Staff\AppData\Local\Microsoft\Windows\Temporary Internet Files\Content.IE5\O6QZXSET\trent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32632"/>
            <a:ext cx="4419600" cy="300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Monarch that opened up a school of navigation…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Prince Henry the Navigator </a:t>
            </a:r>
            <a:endParaRPr lang="en-US" dirty="0"/>
          </a:p>
        </p:txBody>
      </p:sp>
      <p:pic>
        <p:nvPicPr>
          <p:cNvPr id="5122" name="Picture 2" descr="C:\Users\NBHS Staff\AppData\Local\Microsoft\Windows\Temporary Internet Files\Content.IE5\T1RG9Y75\Age_of_explora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133600"/>
            <a:ext cx="5383067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characteristics of the Renaissance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Renewed interest in art </a:t>
            </a:r>
          </a:p>
          <a:p>
            <a:endParaRPr lang="en-US" dirty="0"/>
          </a:p>
          <a:p>
            <a:r>
              <a:rPr lang="en-US" dirty="0" smtClean="0"/>
              <a:t>Renewed interest in Latin and Greek </a:t>
            </a:r>
          </a:p>
          <a:p>
            <a:endParaRPr lang="en-US" dirty="0"/>
          </a:p>
          <a:p>
            <a:r>
              <a:rPr lang="en-US" dirty="0" smtClean="0"/>
              <a:t>Renewed interest in learning </a:t>
            </a:r>
            <a:endParaRPr lang="en-US" dirty="0"/>
          </a:p>
        </p:txBody>
      </p:sp>
      <p:pic>
        <p:nvPicPr>
          <p:cNvPr id="7170" name="Picture 2" descr="C:\Users\NBHS Staff\AppData\Local\Microsoft\Windows\Temporary Internet Files\Content.IE5\O6QZXSET\350px-Raphael_School_of_Athe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33337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BHS Staff\AppData\Local\Microsoft\Windows\Temporary Internet Files\Content.IE5\T1RG9Y75\320px-Duomofloren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1567984" cy="15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BHS Staff\AppData\Local\Microsoft\Windows\Temporary Internet Files\Content.IE5\317D20QF\350px-Paolo_Veronese_00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49448"/>
            <a:ext cx="4895432" cy="216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Valley Civilizations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Indus </a:t>
            </a:r>
          </a:p>
          <a:p>
            <a:pPr lvl="1"/>
            <a:r>
              <a:rPr lang="en-US" dirty="0" smtClean="0"/>
              <a:t>Indus River </a:t>
            </a:r>
          </a:p>
          <a:p>
            <a:r>
              <a:rPr lang="en-US" dirty="0" smtClean="0"/>
              <a:t>China </a:t>
            </a:r>
          </a:p>
          <a:p>
            <a:pPr lvl="1"/>
            <a:r>
              <a:rPr lang="en-US" dirty="0" smtClean="0"/>
              <a:t>Yellow River</a:t>
            </a:r>
          </a:p>
          <a:p>
            <a:r>
              <a:rPr lang="en-US" dirty="0" smtClean="0"/>
              <a:t>Mesopotamia </a:t>
            </a:r>
          </a:p>
          <a:p>
            <a:pPr lvl="1"/>
            <a:r>
              <a:rPr lang="en-US" dirty="0" smtClean="0"/>
              <a:t>Tigris and Euphrates Rivers</a:t>
            </a:r>
          </a:p>
          <a:p>
            <a:r>
              <a:rPr lang="en-US" dirty="0" smtClean="0"/>
              <a:t>Egypt </a:t>
            </a:r>
          </a:p>
          <a:p>
            <a:pPr lvl="1"/>
            <a:r>
              <a:rPr lang="en-US" dirty="0" smtClean="0"/>
              <a:t>Nile River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Exploration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Gold </a:t>
            </a:r>
          </a:p>
          <a:p>
            <a:endParaRPr lang="en-US" dirty="0"/>
          </a:p>
          <a:p>
            <a:r>
              <a:rPr lang="en-US" dirty="0" smtClean="0"/>
              <a:t>Glory </a:t>
            </a:r>
          </a:p>
          <a:p>
            <a:endParaRPr lang="en-US" dirty="0"/>
          </a:p>
          <a:p>
            <a:r>
              <a:rPr lang="en-US" dirty="0" smtClean="0"/>
              <a:t>God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King Henry decide to break away from the Roman Catholic Church?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 wanted a divorce </a:t>
            </a:r>
            <a:endParaRPr lang="en-US" dirty="0"/>
          </a:p>
        </p:txBody>
      </p:sp>
      <p:pic>
        <p:nvPicPr>
          <p:cNvPr id="8194" name="Picture 2" descr="C:\Users\NBHS Staff\AppData\Local\Microsoft\Windows\Temporary Internet Files\Content.IE5\317D20QF\Portrait_of_King_Henry_VII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280416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BHS Staff\AppData\Local\Microsoft\Windows\Temporary Internet Files\Content.IE5\T1RG9Y75\Crown_of_Italy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600200"/>
            <a:ext cx="53625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Kingdoms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Aksum- east coast of Africa, access to Red Sea  </a:t>
            </a:r>
            <a:endParaRPr lang="en-US" dirty="0"/>
          </a:p>
        </p:txBody>
      </p:sp>
      <p:pic>
        <p:nvPicPr>
          <p:cNvPr id="9219" name="Picture 3" descr="C:\Users\NBHS Staff\AppData\Local\Microsoft\Windows\Temporary Internet Files\Content.IE5\0ZHBPJS3\LocationAksumiteEmpi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5" y="2057400"/>
            <a:ext cx="6913988" cy="51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Kingdoms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Ghana- located off the west coast of Africa. Grew in power due to the Salt for Gold trade in the Sahara desert. </a:t>
            </a:r>
            <a:endParaRPr lang="en-US" dirty="0"/>
          </a:p>
        </p:txBody>
      </p:sp>
      <p:pic>
        <p:nvPicPr>
          <p:cNvPr id="10242" name="Picture 2" descr="C:\Users\NBHS Staff\AppData\Local\Microsoft\Windows\Temporary Internet Files\Content.IE5\T1RG9Y75\photo_lg_mal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819400"/>
            <a:ext cx="57054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NBHS Staff\AppData\Local\Microsoft\Windows\Temporary Internet Files\Content.IE5\O6QZXSET\Ghana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18317"/>
            <a:ext cx="3580953" cy="4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Kingdoms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Egypt- Access to the  Mediterranean Sea and the Red Sea, protected by the Sahara Desert. </a:t>
            </a:r>
            <a:endParaRPr lang="en-US" dirty="0"/>
          </a:p>
        </p:txBody>
      </p:sp>
      <p:pic>
        <p:nvPicPr>
          <p:cNvPr id="11266" name="Picture 2" descr="C:\Users\NBHS Staff\AppData\Local\Microsoft\Windows\Temporary Internet Files\Content.IE5\0ZHBPJS3\ancientegyptma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619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 is an outlaw…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Edict of Worms </a:t>
            </a:r>
            <a:endParaRPr lang="en-US" dirty="0"/>
          </a:p>
        </p:txBody>
      </p:sp>
      <p:pic>
        <p:nvPicPr>
          <p:cNvPr id="12290" name="Picture 2" descr="C:\Users\NBHS Staff\AppData\Local\Microsoft\Windows\Temporary Internet Files\Content.IE5\RKPE1SZN\martin_luther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92" y="1371600"/>
            <a:ext cx="352798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BHS Staff\AppData\Local\Microsoft\Windows\Temporary Internet Files\Content.IE5\RKPE1SZN\nailedi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334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will the collapse of the Byzantine Empire lead to the Age of Exploration?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20" name="Picture 8" descr="C:\Users\NBHS Staff\AppData\Local\Microsoft\Windows\Temporary Internet Files\Content.IE5\T1RG9Y75\mapofjustaniansempireyaywoohooo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Slavery…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Chattel slave- bound to a human for life. </a:t>
            </a:r>
          </a:p>
          <a:p>
            <a:endParaRPr lang="en-US" dirty="0"/>
          </a:p>
          <a:p>
            <a:r>
              <a:rPr lang="en-US" dirty="0" smtClean="0"/>
              <a:t>Indentured Servant- bound to a human for a limited amount of time</a:t>
            </a:r>
          </a:p>
          <a:p>
            <a:endParaRPr lang="en-US" dirty="0"/>
          </a:p>
          <a:p>
            <a:r>
              <a:rPr lang="en-US" dirty="0" smtClean="0"/>
              <a:t>Serf- bound to land for life.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of the Aztec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Calendar </a:t>
            </a:r>
          </a:p>
          <a:p>
            <a:endParaRPr lang="en-US" dirty="0"/>
          </a:p>
          <a:p>
            <a:r>
              <a:rPr lang="en-US" dirty="0" smtClean="0"/>
              <a:t>Prediction of planetary movement </a:t>
            </a:r>
          </a:p>
          <a:p>
            <a:endParaRPr lang="en-US" dirty="0"/>
          </a:p>
          <a:p>
            <a:r>
              <a:rPr lang="en-US" dirty="0" smtClean="0"/>
              <a:t>Elaborate headdresses 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 descr="C:\Users\NBHS Staff\AppData\Local\Microsoft\Windows\Temporary Internet Files\Content.IE5\T1RG9Y75\Aztec_Empire_c_151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41536"/>
            <a:ext cx="4925726" cy="37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Stone Age…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Paleolithic </a:t>
            </a:r>
            <a:endParaRPr lang="en-US" dirty="0"/>
          </a:p>
        </p:txBody>
      </p:sp>
      <p:pic>
        <p:nvPicPr>
          <p:cNvPr id="16386" name="Picture 2" descr="C:\Users\NBHS Staff\AppData\Local\Microsoft\Windows\Temporary Internet Files\Content.IE5\317D20QF\cave_painting_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70439"/>
            <a:ext cx="63817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Invented by Johannes Gutenberg </a:t>
            </a:r>
          </a:p>
          <a:p>
            <a:r>
              <a:rPr lang="en-US" dirty="0" smtClean="0"/>
              <a:t>First publication the Bible </a:t>
            </a:r>
            <a:endParaRPr lang="en-US" dirty="0"/>
          </a:p>
        </p:txBody>
      </p:sp>
      <p:pic>
        <p:nvPicPr>
          <p:cNvPr id="1026" name="Picture 2" descr="C:\Users\NBHS Staff\AppData\Local\Microsoft\Windows\Temporary Internet Files\Content.IE5\04BW1F92\printing_pres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8290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Crusades and a revival of trade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C:\Users\NBHS Staff\AppData\Local\Microsoft\Windows\Temporary Internet Files\Content.IE5\0ZHBPJS3\Crusader%20Stat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15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Jesuits…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Society of Jesus </a:t>
            </a:r>
          </a:p>
          <a:p>
            <a:endParaRPr lang="en-US" dirty="0"/>
          </a:p>
          <a:p>
            <a:r>
              <a:rPr lang="en-US" dirty="0" smtClean="0"/>
              <a:t>Goal to spread Christianity around the world </a:t>
            </a:r>
            <a:endParaRPr lang="en-US" dirty="0"/>
          </a:p>
        </p:txBody>
      </p:sp>
      <p:pic>
        <p:nvPicPr>
          <p:cNvPr id="17410" name="Picture 2" descr="C:\Users\NBHS Staff\AppData\Local\Microsoft\Windows\Temporary Internet Files\Content.IE5\T1RG9Y75\Jesuítas%20en%20China.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419600" cy="39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Conquistador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Spanish conqueror of the Americas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Examples- Hernan Cortes conquered the Aztecs; Francisco Pizarro conquered the Incas </a:t>
            </a:r>
            <a:endParaRPr lang="en-US" dirty="0"/>
          </a:p>
        </p:txBody>
      </p:sp>
      <p:pic>
        <p:nvPicPr>
          <p:cNvPr id="18434" name="Picture 2" descr="C:\Users\NBHS Staff\AppData\Local\Microsoft\Windows\Temporary Internet Files\Content.IE5\O6QZXSET\conquistado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5000"/>
            <a:ext cx="3429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NBHS Staff\AppData\Local\Microsoft\Windows\Temporary Internet Files\Content.IE5\T1RG9Y75\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200400" cy="37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 of a Hunter/Gather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Nomadic </a:t>
            </a:r>
          </a:p>
          <a:p>
            <a:pPr lvl="1"/>
            <a:r>
              <a:rPr lang="en-US" dirty="0" smtClean="0"/>
              <a:t>Follow the herds and vegetation </a:t>
            </a:r>
          </a:p>
          <a:p>
            <a:endParaRPr lang="en-US" dirty="0"/>
          </a:p>
          <a:p>
            <a:r>
              <a:rPr lang="en-US" dirty="0" smtClean="0"/>
              <a:t>Gender equality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461" name="Picture 5" descr="C:\Users\NBHS Staff\AppData\Local\Microsoft\Windows\Temporary Internet Files\Content.IE5\0ZHBPJS3\Old_Stone_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47675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vs. Spartan 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914400"/>
            <a:ext cx="920634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3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Roman Empire collapse?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 big </a:t>
            </a:r>
          </a:p>
          <a:p>
            <a:endParaRPr lang="en-US" dirty="0"/>
          </a:p>
          <a:p>
            <a:r>
              <a:rPr lang="en-US" dirty="0" smtClean="0"/>
              <a:t>Foreign invaders </a:t>
            </a:r>
          </a:p>
          <a:p>
            <a:endParaRPr lang="en-US" dirty="0"/>
          </a:p>
          <a:p>
            <a:r>
              <a:rPr lang="en-US" dirty="0" smtClean="0"/>
              <a:t>Internal government collapse </a:t>
            </a:r>
          </a:p>
          <a:p>
            <a:endParaRPr lang="en-US" dirty="0"/>
          </a:p>
          <a:p>
            <a:r>
              <a:rPr lang="en-US" dirty="0" smtClean="0"/>
              <a:t>Drought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 Saharan </a:t>
            </a:r>
            <a:endParaRPr lang="en-US" dirty="0"/>
          </a:p>
        </p:txBody>
      </p:sp>
      <p:pic>
        <p:nvPicPr>
          <p:cNvPr id="21506" name="Picture 2" descr="C:\Users\NBHS Staff\AppData\Local\Microsoft\Windows\Temporary Internet Files\Content.IE5\O6QZXSET\salt_shaker_106285_tn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1981200"/>
            <a:ext cx="4296325" cy="4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NBHS Staff\AppData\Local\Microsoft\Windows\Temporary Internet Files\Content.IE5\T1RG9Y75\3592548832_4c4f0bb624_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5892487" cy="37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Mediterranean Trade Route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- height of the Roman Empire the Romans maintained control over the Mediterranean Sea </a:t>
            </a:r>
          </a:p>
          <a:p>
            <a:endParaRPr lang="en-US" dirty="0"/>
          </a:p>
          <a:p>
            <a:r>
              <a:rPr lang="en-US" dirty="0" smtClean="0"/>
              <a:t>Sea connects Europe, Africa, and Middle East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www.youtube.com/watch?v=WrYZT4FxsU0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Ocean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Monsoon winds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Genghis Khan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Universal Ruler </a:t>
            </a:r>
            <a:endParaRPr lang="en-US" dirty="0"/>
          </a:p>
        </p:txBody>
      </p:sp>
      <p:pic>
        <p:nvPicPr>
          <p:cNvPr id="2050" name="Picture 2" descr="C:\Users\NBHS Staff\AppData\Local\Microsoft\Windows\Temporary Internet Files\Content.IE5\0ZHBPJS3\Genghis_Khan_ThronePortra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05000"/>
            <a:ext cx="37433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Hellenistic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Spread of </a:t>
            </a:r>
            <a:r>
              <a:rPr lang="en-US" dirty="0"/>
              <a:t>G</a:t>
            </a:r>
            <a:r>
              <a:rPr lang="en-US" dirty="0" smtClean="0"/>
              <a:t>reek culture </a:t>
            </a:r>
            <a:endParaRPr lang="en-US" dirty="0"/>
          </a:p>
        </p:txBody>
      </p:sp>
      <p:pic>
        <p:nvPicPr>
          <p:cNvPr id="3074" name="Picture 2" descr="C:\Users\NBHS Staff\AppData\Local\Microsoft\Windows\Temporary Internet Files\Content.IE5\O6QZXSET\8694677234_9807d8abcb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30" y="3352800"/>
            <a:ext cx="4639657" cy="26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of Heaven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Chinese belief that royal  </a:t>
            </a:r>
          </a:p>
          <a:p>
            <a:pPr marL="0" indent="0">
              <a:buNone/>
            </a:pPr>
            <a:r>
              <a:rPr lang="en-US" dirty="0" smtClean="0"/>
              <a:t>Authority is the result of divine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pproval. </a:t>
            </a:r>
            <a:endParaRPr lang="en-US" dirty="0"/>
          </a:p>
        </p:txBody>
      </p:sp>
      <p:pic>
        <p:nvPicPr>
          <p:cNvPr id="4098" name="Picture 2" descr="C:\Users\NBHS Staff\AppData\Local\Microsoft\Windows\Temporary Internet Files\Content.IE5\0ZHBPJS3\250px-Zhou_go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53" y="1447800"/>
            <a:ext cx="3225800" cy="50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Monotheistic Religions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Judaism- Torah</a:t>
            </a:r>
          </a:p>
          <a:p>
            <a:r>
              <a:rPr lang="en-US" dirty="0" smtClean="0"/>
              <a:t>Christianity- Bible </a:t>
            </a:r>
          </a:p>
          <a:p>
            <a:r>
              <a:rPr lang="en-US" dirty="0" smtClean="0"/>
              <a:t>Islam- Quran </a:t>
            </a:r>
            <a:endParaRPr lang="en-US" dirty="0"/>
          </a:p>
        </p:txBody>
      </p:sp>
      <p:pic>
        <p:nvPicPr>
          <p:cNvPr id="5122" name="Picture 2" descr="C:\Users\NBHS Staff\AppData\Local\Microsoft\Windows\Temporary Internet Files\Content.IE5\O6QZXSET\Abraham-copy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62087"/>
            <a:ext cx="30575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Holy Roman Empire…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Charlemagne  </a:t>
            </a:r>
          </a:p>
          <a:p>
            <a:endParaRPr lang="en-US" dirty="0"/>
          </a:p>
          <a:p>
            <a:r>
              <a:rPr lang="en-US" dirty="0" smtClean="0"/>
              <a:t>Pope crowned Charlemagne as the Holy Roman Empire  </a:t>
            </a:r>
          </a:p>
          <a:p>
            <a:endParaRPr lang="en-US" dirty="0"/>
          </a:p>
          <a:p>
            <a:r>
              <a:rPr lang="en-US" dirty="0" smtClean="0"/>
              <a:t>This crowning signified the power of the Pope </a:t>
            </a:r>
            <a:endParaRPr lang="en-US" dirty="0"/>
          </a:p>
        </p:txBody>
      </p:sp>
      <p:pic>
        <p:nvPicPr>
          <p:cNvPr id="6146" name="Picture 2" descr="C:\Users\NBHS Staff\AppData\Local\Microsoft\Windows\Temporary Internet Files\Content.IE5\T1RG9Y75\DavePopeified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2024253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BHS Staff\AppData\Local\Microsoft\Windows\Temporary Internet Files\Content.IE5\317D20QF\Charlemagne-Col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Location of Constantinople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BHS Staff\AppData\Local\Microsoft\Windows\Temporary Internet Files\Content.IE5\0ZHBPJS3\Byzantine_Empire_1000-11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315200" cy="54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596</TotalTime>
  <Words>450</Words>
  <Application>Microsoft Office PowerPoint</Application>
  <PresentationFormat>On-screen Show (4:3)</PresentationFormat>
  <Paragraphs>126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Civic</vt:lpstr>
      <vt:lpstr>Midterm review part 1 </vt:lpstr>
      <vt:lpstr>River Valley Civilizations </vt:lpstr>
      <vt:lpstr>Printing Press </vt:lpstr>
      <vt:lpstr>Genghis Khan </vt:lpstr>
      <vt:lpstr>Hellenistic </vt:lpstr>
      <vt:lpstr>Mandate of Heaven </vt:lpstr>
      <vt:lpstr>Monotheistic Religions </vt:lpstr>
      <vt:lpstr>First Holy Roman Empire… </vt:lpstr>
      <vt:lpstr>Geographic Location of Constantinople </vt:lpstr>
      <vt:lpstr>Trade Routes and Religion </vt:lpstr>
      <vt:lpstr>Power of the Pope </vt:lpstr>
      <vt:lpstr>Pyramids and Math </vt:lpstr>
      <vt:lpstr>Neolithic Revolution </vt:lpstr>
      <vt:lpstr>How were officials of the Roman republic selected? </vt:lpstr>
      <vt:lpstr>Define the Columbian Exchange. </vt:lpstr>
      <vt:lpstr>What was feudalism a response to? </vt:lpstr>
      <vt:lpstr>The Council of Trent </vt:lpstr>
      <vt:lpstr>Monarch that opened up a school of navigation… </vt:lpstr>
      <vt:lpstr>Three characteristics of the Renaissance </vt:lpstr>
      <vt:lpstr>Motivations for Exploration </vt:lpstr>
      <vt:lpstr>Why did King Henry decide to break away from the Roman Catholic Church? </vt:lpstr>
      <vt:lpstr>African Kingdoms </vt:lpstr>
      <vt:lpstr>African Kingdoms </vt:lpstr>
      <vt:lpstr>African Kingdoms </vt:lpstr>
      <vt:lpstr>Luther is an outlaw… </vt:lpstr>
      <vt:lpstr>How will the collapse of the Byzantine Empire lead to the Age of Exploration? </vt:lpstr>
      <vt:lpstr>Forms of Slavery… </vt:lpstr>
      <vt:lpstr>Achievements of the Aztec Empire </vt:lpstr>
      <vt:lpstr>Old Stone Age… </vt:lpstr>
      <vt:lpstr>Crusades and a revival of trade </vt:lpstr>
      <vt:lpstr>Jesuits… </vt:lpstr>
      <vt:lpstr>Conquistador </vt:lpstr>
      <vt:lpstr>The Life of a Hunter/Gather </vt:lpstr>
      <vt:lpstr>Athenian vs. Spartan </vt:lpstr>
      <vt:lpstr>Why did the Roman Empire collapse? </vt:lpstr>
      <vt:lpstr>Trade Networks </vt:lpstr>
      <vt:lpstr>Mediterranean Trade Route </vt:lpstr>
      <vt:lpstr>PowerPoint Presentation</vt:lpstr>
      <vt:lpstr>Indian Ocean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Valley Civilizations</dc:title>
  <dc:creator>NBHS Staff</dc:creator>
  <cp:lastModifiedBy>NBHS Staff</cp:lastModifiedBy>
  <cp:revision>17</cp:revision>
  <dcterms:created xsi:type="dcterms:W3CDTF">2017-04-10T15:40:00Z</dcterms:created>
  <dcterms:modified xsi:type="dcterms:W3CDTF">2017-04-11T18:35:26Z</dcterms:modified>
</cp:coreProperties>
</file>