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D09199E-9123-452D-9E50-06767927489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07C1DA0-0B0A-401A-9039-0F9A74CF2D4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9199E-9123-452D-9E50-06767927489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1DA0-0B0A-401A-9039-0F9A74CF2D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09199E-9123-452D-9E50-06767927489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1DA0-0B0A-401A-9039-0F9A74CF2D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9199E-9123-452D-9E50-067679274899}"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1DA0-0B0A-401A-9039-0F9A74CF2D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D09199E-9123-452D-9E50-067679274899}" type="datetimeFigureOut">
              <a:rPr lang="en-US" smtClean="0"/>
              <a:t>12/2/2015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1DA0-0B0A-401A-9039-0F9A74CF2D4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09199E-9123-452D-9E50-067679274899}"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1DA0-0B0A-401A-9039-0F9A74CF2D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09199E-9123-452D-9E50-067679274899}"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C1DA0-0B0A-401A-9039-0F9A74CF2D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9199E-9123-452D-9E50-067679274899}"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C1DA0-0B0A-401A-9039-0F9A74CF2D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D09199E-9123-452D-9E50-067679274899}"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C1DA0-0B0A-401A-9039-0F9A74CF2D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09199E-9123-452D-9E50-067679274899}"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1DA0-0B0A-401A-9039-0F9A74CF2D4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D09199E-9123-452D-9E50-067679274899}" type="datetimeFigureOut">
              <a:rPr lang="en-US" smtClean="0"/>
              <a:t>12/2/2015</a:t>
            </a:fld>
            <a:endParaRPr lang="en-US"/>
          </a:p>
        </p:txBody>
      </p:sp>
      <p:sp>
        <p:nvSpPr>
          <p:cNvPr id="7" name="Slide Number Placeholder 6"/>
          <p:cNvSpPr>
            <a:spLocks noGrp="1"/>
          </p:cNvSpPr>
          <p:nvPr>
            <p:ph type="sldNum" sz="quarter" idx="12"/>
          </p:nvPr>
        </p:nvSpPr>
        <p:spPr/>
        <p:txBody>
          <a:bodyPr/>
          <a:lstStyle/>
          <a:p>
            <a:fld id="{A07C1DA0-0B0A-401A-9039-0F9A74CF2D4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D09199E-9123-452D-9E50-067679274899}" type="datetimeFigureOut">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07C1DA0-0B0A-401A-9039-0F9A74CF2D4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xmWfbXS4Pw" TargetMode="External"/><Relationship Id="rId2" Type="http://schemas.openxmlformats.org/officeDocument/2006/relationships/hyperlink" Target="https://www.youtube.com/watch?v=e3XAYIr047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Bell Ringer </a:t>
            </a:r>
            <a:endParaRPr lang="en-US" dirty="0"/>
          </a:p>
        </p:txBody>
      </p:sp>
    </p:spTree>
    <p:extLst>
      <p:ext uri="{BB962C8B-B14F-4D97-AF65-F5344CB8AC3E}">
        <p14:creationId xmlns:p14="http://schemas.microsoft.com/office/powerpoint/2010/main" val="3389790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3A299">
                    <a:lumMod val="75000"/>
                  </a:srgbClr>
                </a:solidFill>
              </a:rPr>
              <a:t>Examples of Reform: </a:t>
            </a:r>
            <a:r>
              <a:rPr lang="en-US" dirty="0" err="1">
                <a:solidFill>
                  <a:srgbClr val="93A299">
                    <a:lumMod val="75000"/>
                  </a:srgbClr>
                </a:solidFill>
              </a:rPr>
              <a:t>Tanzimat</a:t>
            </a:r>
            <a:r>
              <a:rPr lang="en-US" dirty="0">
                <a:solidFill>
                  <a:srgbClr val="93A299">
                    <a:lumMod val="75000"/>
                  </a:srgbClr>
                </a:solidFill>
              </a:rPr>
              <a:t> </a:t>
            </a:r>
            <a:endParaRPr lang="en-US" dirty="0"/>
          </a:p>
        </p:txBody>
      </p:sp>
      <p:sp>
        <p:nvSpPr>
          <p:cNvPr id="3" name="Content Placeholder 2"/>
          <p:cNvSpPr>
            <a:spLocks noGrp="1"/>
          </p:cNvSpPr>
          <p:nvPr>
            <p:ph sz="half" idx="1"/>
          </p:nvPr>
        </p:nvSpPr>
        <p:spPr/>
        <p:txBody>
          <a:bodyPr/>
          <a:lstStyle/>
          <a:p>
            <a:r>
              <a:rPr lang="en-US" dirty="0" smtClean="0"/>
              <a:t>Introduction of Islamic culture </a:t>
            </a:r>
            <a:endParaRPr lang="en-US" dirty="0"/>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2819400"/>
            <a:ext cx="912321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292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Reform: Young Turks</a:t>
            </a:r>
            <a:endParaRPr lang="en-US" dirty="0"/>
          </a:p>
        </p:txBody>
      </p:sp>
      <p:sp>
        <p:nvSpPr>
          <p:cNvPr id="4" name="Content Placeholder 3"/>
          <p:cNvSpPr>
            <a:spLocks noGrp="1"/>
          </p:cNvSpPr>
          <p:nvPr>
            <p:ph sz="half" idx="2"/>
          </p:nvPr>
        </p:nvSpPr>
        <p:spPr/>
        <p:txBody>
          <a:bodyPr/>
          <a:lstStyle/>
          <a:p>
            <a:endParaRPr lang="en-US"/>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5613400" cy="396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5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Imperialism, British and Opium (5.2.II.E.)</a:t>
            </a:r>
          </a:p>
        </p:txBody>
      </p:sp>
      <p:sp>
        <p:nvSpPr>
          <p:cNvPr id="3" name="Content Placeholder 2"/>
          <p:cNvSpPr>
            <a:spLocks noGrp="1"/>
          </p:cNvSpPr>
          <p:nvPr>
            <p:ph sz="half" idx="1"/>
          </p:nvPr>
        </p:nvSpPr>
        <p:spPr/>
        <p:txBody>
          <a:bodyPr>
            <a:normAutofit/>
          </a:bodyPr>
          <a:lstStyle/>
          <a:p>
            <a:r>
              <a:rPr lang="en-US" dirty="0">
                <a:latin typeface="Calibri"/>
                <a:ea typeface="Calibri"/>
                <a:cs typeface="Times New Roman"/>
              </a:rPr>
              <a:t> </a:t>
            </a:r>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1026" name="Picture 2" descr="E:\Period 5\opuim 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38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Letter from Commission Lin </a:t>
            </a:r>
            <a:r>
              <a:rPr lang="en-US" dirty="0" err="1" smtClean="0"/>
              <a:t>Tse</a:t>
            </a:r>
            <a:r>
              <a:rPr lang="en-US" dirty="0" smtClean="0"/>
              <a:t>-Hsu to Queen Elizabeth </a:t>
            </a:r>
            <a:r>
              <a:rPr lang="en-US" dirty="0">
                <a:solidFill>
                  <a:srgbClr val="000000"/>
                </a:solidFill>
                <a:latin typeface="Geneva"/>
              </a:rPr>
              <a:t> </a:t>
            </a:r>
            <a:endParaRPr lang="en-US" dirty="0"/>
          </a:p>
        </p:txBody>
      </p:sp>
      <p:sp>
        <p:nvSpPr>
          <p:cNvPr id="6" name="Content Placeholder 5"/>
          <p:cNvSpPr>
            <a:spLocks noGrp="1"/>
          </p:cNvSpPr>
          <p:nvPr>
            <p:ph idx="1"/>
          </p:nvPr>
        </p:nvSpPr>
        <p:spPr/>
        <p:txBody>
          <a:bodyPr>
            <a:normAutofit lnSpcReduction="10000"/>
          </a:bodyPr>
          <a:lstStyle/>
          <a:p>
            <a:pPr marL="114300" indent="0">
              <a:buNone/>
            </a:pPr>
            <a:r>
              <a:rPr lang="en-US" i="1" dirty="0">
                <a:solidFill>
                  <a:srgbClr val="000000"/>
                </a:solidFill>
                <a:latin typeface="Geneva"/>
              </a:rPr>
              <a:t>We have heard that in your own country opium is prohibited with the utmost strictness and severity:---this is a strong proof that you know full well how hurtful it is to mankind. Since then you do not permit it to injure your own country, you ought not to have the injurious drug transferred to another country, and above all others, how much less to the Inner Land! Of the products which China exports to your foreign countries, there is not one which is not beneficial to mankind in some shape or other. There are those which serve for food, those which are useful, and those which are calculated for re-sale; but all are beneficial. Has China (we should like to ask) ever yet sent</a:t>
            </a:r>
            <a:r>
              <a:rPr lang="en-US" dirty="0">
                <a:solidFill>
                  <a:srgbClr val="000000"/>
                </a:solidFill>
                <a:latin typeface="Geneva"/>
              </a:rPr>
              <a:t> </a:t>
            </a:r>
            <a:r>
              <a:rPr lang="en-US" i="1" dirty="0">
                <a:solidFill>
                  <a:srgbClr val="000000"/>
                </a:solidFill>
                <a:latin typeface="Geneva"/>
              </a:rPr>
              <a:t>forth a noxious article from its soil?</a:t>
            </a:r>
            <a:endParaRPr lang="en-US" dirty="0"/>
          </a:p>
        </p:txBody>
      </p:sp>
    </p:spTree>
    <p:extLst>
      <p:ext uri="{BB962C8B-B14F-4D97-AF65-F5344CB8AC3E}">
        <p14:creationId xmlns:p14="http://schemas.microsoft.com/office/powerpoint/2010/main" val="288887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Rebellions influenced by millenarianism, Taiping Rebellion (5.3.III.E.)</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349187" cy="355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92096" y="2743200"/>
            <a:ext cx="4031122" cy="40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477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Examples of Reform, Self Strengthening Movement (5.3.III.F)</a:t>
            </a:r>
          </a:p>
        </p:txBody>
      </p:sp>
      <p:sp>
        <p:nvSpPr>
          <p:cNvPr id="4" name="Content Placeholder 3"/>
          <p:cNvSpPr>
            <a:spLocks noGrp="1"/>
          </p:cNvSpPr>
          <p:nvPr>
            <p:ph sz="half" idx="2"/>
          </p:nvPr>
        </p:nvSpPr>
        <p:spPr/>
        <p:txBody>
          <a:bodyPr/>
          <a:lstStyle/>
          <a:p>
            <a:endParaRPr lang="en-US"/>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709" y="1625025"/>
            <a:ext cx="8763000" cy="521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785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Anti-colonial Movements, Boxer Rebellion (5.3.III.D.) </a:t>
            </a:r>
            <a:br>
              <a:rPr lang="en-US" dirty="0"/>
            </a:br>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280150" cy="471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883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hlinkClick r:id="rId2"/>
              </a:rPr>
              <a:t>https://www.youtube.com/watch?v=e3XAYIr0478</a:t>
            </a:r>
            <a:r>
              <a:rPr lang="en-US" dirty="0" smtClean="0"/>
              <a:t> </a:t>
            </a:r>
          </a:p>
          <a:p>
            <a:endParaRPr lang="en-US" dirty="0"/>
          </a:p>
          <a:p>
            <a:r>
              <a:rPr lang="en-US" dirty="0">
                <a:hlinkClick r:id="rId3"/>
              </a:rPr>
              <a:t>https://</a:t>
            </a:r>
            <a:r>
              <a:rPr lang="en-US" dirty="0" smtClean="0">
                <a:hlinkClick r:id="rId3"/>
              </a:rPr>
              <a:t>www.youtube.com/watch?v=nxmWfbXS4Pw</a:t>
            </a:r>
            <a:r>
              <a:rPr lang="en-US" dirty="0" smtClean="0"/>
              <a:t> </a:t>
            </a:r>
            <a:endParaRPr lang="en-US" dirty="0"/>
          </a:p>
        </p:txBody>
      </p:sp>
    </p:spTree>
    <p:extLst>
      <p:ext uri="{BB962C8B-B14F-4D97-AF65-F5344CB8AC3E}">
        <p14:creationId xmlns:p14="http://schemas.microsoft.com/office/powerpoint/2010/main" val="173971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Ottoman: Growth of Russian Empire (clash with Russia) (5.2.I.B.)</a:t>
            </a:r>
          </a:p>
        </p:txBody>
      </p:sp>
      <p:sp>
        <p:nvSpPr>
          <p:cNvPr id="3" name="Content Placeholder 2"/>
          <p:cNvSpPr>
            <a:spLocks noGrp="1"/>
          </p:cNvSpPr>
          <p:nvPr>
            <p:ph idx="1"/>
          </p:nvPr>
        </p:nvSpPr>
        <p:spPr/>
        <p:txBody>
          <a:bodyPr/>
          <a:lstStyle/>
          <a:p>
            <a:r>
              <a:rPr lang="en-US" dirty="0" smtClean="0"/>
              <a:t>Russo-Turkish War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099" y="2286000"/>
            <a:ext cx="5726866"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089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alibri"/>
                <a:ea typeface="Calibri"/>
                <a:cs typeface="Times New Roman"/>
              </a:rPr>
              <a:t>Ottoman loss of territory: Egypt, Balkans (5.2.II.C.)</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50" y="1986756"/>
            <a:ext cx="66675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396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Egypt </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3706573" cy="330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83327"/>
            <a:ext cx="399897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23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a:t>
            </a:r>
            <a:r>
              <a:rPr lang="en-US" dirty="0" smtClean="0"/>
              <a:t>Reform: </a:t>
            </a:r>
            <a:r>
              <a:rPr lang="en-US" dirty="0" err="1" smtClean="0"/>
              <a:t>Tanzimat</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1. Identify and root out corruption </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482874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547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3A299">
                    <a:lumMod val="75000"/>
                  </a:srgbClr>
                </a:solidFill>
              </a:rPr>
              <a:t>Examples of Reform: </a:t>
            </a:r>
            <a:r>
              <a:rPr lang="en-US" dirty="0" err="1">
                <a:solidFill>
                  <a:srgbClr val="93A299">
                    <a:lumMod val="75000"/>
                  </a:srgbClr>
                </a:solidFill>
              </a:rPr>
              <a:t>Tanzimat</a:t>
            </a:r>
            <a:r>
              <a:rPr lang="en-US" dirty="0">
                <a:solidFill>
                  <a:srgbClr val="93A299">
                    <a:lumMod val="75000"/>
                  </a:srgbClr>
                </a:solidFill>
              </a:rPr>
              <a:t> </a:t>
            </a:r>
            <a:endParaRPr lang="en-US" dirty="0"/>
          </a:p>
        </p:txBody>
      </p:sp>
      <p:sp>
        <p:nvSpPr>
          <p:cNvPr id="3" name="Content Placeholder 2"/>
          <p:cNvSpPr>
            <a:spLocks noGrp="1"/>
          </p:cNvSpPr>
          <p:nvPr>
            <p:ph sz="half" idx="1"/>
          </p:nvPr>
        </p:nvSpPr>
        <p:spPr/>
        <p:txBody>
          <a:bodyPr/>
          <a:lstStyle/>
          <a:p>
            <a:r>
              <a:rPr lang="en-US" dirty="0" smtClean="0"/>
              <a:t>Secular system of education </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62500" y="1993900"/>
            <a:ext cx="38100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050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3A299">
                    <a:lumMod val="75000"/>
                  </a:srgbClr>
                </a:solidFill>
              </a:rPr>
              <a:t>Examples of Reform: </a:t>
            </a:r>
            <a:r>
              <a:rPr lang="en-US" dirty="0" err="1">
                <a:solidFill>
                  <a:srgbClr val="93A299">
                    <a:lumMod val="75000"/>
                  </a:srgbClr>
                </a:solidFill>
              </a:rPr>
              <a:t>Tanzimat</a:t>
            </a:r>
            <a:r>
              <a:rPr lang="en-US" dirty="0">
                <a:solidFill>
                  <a:srgbClr val="93A299">
                    <a:lumMod val="75000"/>
                  </a:srgbClr>
                </a:solidFill>
              </a:rPr>
              <a:t> </a:t>
            </a:r>
            <a:endParaRPr lang="en-US" dirty="0"/>
          </a:p>
        </p:txBody>
      </p:sp>
      <p:sp>
        <p:nvSpPr>
          <p:cNvPr id="3" name="Content Placeholder 2"/>
          <p:cNvSpPr>
            <a:spLocks noGrp="1"/>
          </p:cNvSpPr>
          <p:nvPr>
            <p:ph sz="half" idx="1"/>
          </p:nvPr>
        </p:nvSpPr>
        <p:spPr/>
        <p:txBody>
          <a:bodyPr/>
          <a:lstStyle/>
          <a:p>
            <a:r>
              <a:rPr lang="en-US" dirty="0" smtClean="0"/>
              <a:t>Infrastructure </a:t>
            </a:r>
            <a:endParaRPr lang="en-US"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679664" y="2505416"/>
            <a:ext cx="5007136" cy="351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80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3A299">
                    <a:lumMod val="75000"/>
                  </a:srgbClr>
                </a:solidFill>
              </a:rPr>
              <a:t>Examples of Reform: </a:t>
            </a:r>
            <a:r>
              <a:rPr lang="en-US" dirty="0" err="1">
                <a:solidFill>
                  <a:srgbClr val="93A299">
                    <a:lumMod val="75000"/>
                  </a:srgbClr>
                </a:solidFill>
              </a:rPr>
              <a:t>Tanzimat</a:t>
            </a:r>
            <a:r>
              <a:rPr lang="en-US" dirty="0">
                <a:solidFill>
                  <a:srgbClr val="93A299">
                    <a:lumMod val="75000"/>
                  </a:srgbClr>
                </a:solidFill>
              </a:rPr>
              <a:t> </a:t>
            </a:r>
            <a:endParaRPr lang="en-US" dirty="0"/>
          </a:p>
        </p:txBody>
      </p:sp>
      <p:sp>
        <p:nvSpPr>
          <p:cNvPr id="3" name="Content Placeholder 2"/>
          <p:cNvSpPr>
            <a:spLocks noGrp="1"/>
          </p:cNvSpPr>
          <p:nvPr>
            <p:ph sz="half" idx="1"/>
          </p:nvPr>
        </p:nvSpPr>
        <p:spPr/>
        <p:txBody>
          <a:bodyPr/>
          <a:lstStyle/>
          <a:p>
            <a:r>
              <a:rPr lang="en-US" dirty="0" smtClean="0"/>
              <a:t>Codified Laws </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58424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3A299">
                    <a:lumMod val="75000"/>
                  </a:srgbClr>
                </a:solidFill>
              </a:rPr>
              <a:t>Examples of Reform: </a:t>
            </a:r>
            <a:r>
              <a:rPr lang="en-US" dirty="0" err="1">
                <a:solidFill>
                  <a:srgbClr val="93A299">
                    <a:lumMod val="75000"/>
                  </a:srgbClr>
                </a:solidFill>
              </a:rPr>
              <a:t>Tanzimat</a:t>
            </a:r>
            <a:r>
              <a:rPr lang="en-US" dirty="0">
                <a:solidFill>
                  <a:srgbClr val="93A299">
                    <a:lumMod val="75000"/>
                  </a:srgbClr>
                </a:solidFill>
              </a:rPr>
              <a:t> </a:t>
            </a:r>
            <a:endParaRPr lang="en-US" dirty="0"/>
          </a:p>
        </p:txBody>
      </p:sp>
      <p:sp>
        <p:nvSpPr>
          <p:cNvPr id="3" name="Content Placeholder 2"/>
          <p:cNvSpPr>
            <a:spLocks noGrp="1"/>
          </p:cNvSpPr>
          <p:nvPr>
            <p:ph sz="half" idx="1"/>
          </p:nvPr>
        </p:nvSpPr>
        <p:spPr/>
        <p:txBody>
          <a:bodyPr/>
          <a:lstStyle/>
          <a:p>
            <a:r>
              <a:rPr lang="en-US" dirty="0" err="1" smtClean="0"/>
              <a:t>Hatt</a:t>
            </a:r>
            <a:r>
              <a:rPr lang="en-US" dirty="0" smtClean="0"/>
              <a:t>-I </a:t>
            </a:r>
            <a:r>
              <a:rPr lang="en-US" dirty="0" err="1" smtClean="0"/>
              <a:t>Humayun</a:t>
            </a:r>
            <a:r>
              <a:rPr lang="en-US" dirty="0" smtClean="0"/>
              <a:t> (Ottoman Reform Edict)</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23465"/>
            <a:ext cx="4038600" cy="299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398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418</TotalTime>
  <Words>283</Words>
  <Application>Microsoft Office PowerPoint</Application>
  <PresentationFormat>On-screen Show (4:3)</PresentationFormat>
  <Paragraphs>28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Apothecary</vt:lpstr>
      <vt:lpstr>Bell Ringer </vt:lpstr>
      <vt:lpstr>Ottoman: Growth of Russian Empire (clash with Russia) (5.2.I.B.)</vt:lpstr>
      <vt:lpstr>Ottoman loss of territory: Egypt, Balkans (5.2.II.C.)</vt:lpstr>
      <vt:lpstr>Egypt </vt:lpstr>
      <vt:lpstr>Examples of Reform: Tanzimat </vt:lpstr>
      <vt:lpstr>Examples of Reform: Tanzimat </vt:lpstr>
      <vt:lpstr>Examples of Reform: Tanzimat </vt:lpstr>
      <vt:lpstr>Examples of Reform: Tanzimat </vt:lpstr>
      <vt:lpstr>Examples of Reform: Tanzimat </vt:lpstr>
      <vt:lpstr>Examples of Reform: Tanzimat </vt:lpstr>
      <vt:lpstr>Examples of Reform: Young Turks</vt:lpstr>
      <vt:lpstr>Economic Imperialism, British and Opium (5.2.II.E.)</vt:lpstr>
      <vt:lpstr>Letter from Commission Lin Tse-Hsu to Queen Elizabeth  </vt:lpstr>
      <vt:lpstr>Rebellions influenced by millenarianism, Taiping Rebellion (5.3.III.E.)</vt:lpstr>
      <vt:lpstr> Examples of Reform, Self Strengthening Movement (5.3.III.F)</vt:lpstr>
      <vt:lpstr>Anti-colonial Movements, Boxer Rebellion (5.3.III.D.)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NBHS Staff</dc:creator>
  <cp:lastModifiedBy>NBHS Staff</cp:lastModifiedBy>
  <cp:revision>15</cp:revision>
  <dcterms:created xsi:type="dcterms:W3CDTF">2015-12-01T20:18:42Z</dcterms:created>
  <dcterms:modified xsi:type="dcterms:W3CDTF">2015-12-02T19:28:49Z</dcterms:modified>
</cp:coreProperties>
</file>