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9"/>
  </p:notesMasterIdLst>
  <p:sldIdLst>
    <p:sldId id="256" r:id="rId2"/>
    <p:sldId id="293" r:id="rId3"/>
    <p:sldId id="274" r:id="rId4"/>
    <p:sldId id="276" r:id="rId5"/>
    <p:sldId id="277" r:id="rId6"/>
    <p:sldId id="296" r:id="rId7"/>
    <p:sldId id="291" r:id="rId8"/>
    <p:sldId id="257" r:id="rId9"/>
    <p:sldId id="283" r:id="rId10"/>
    <p:sldId id="259" r:id="rId11"/>
    <p:sldId id="258" r:id="rId12"/>
    <p:sldId id="266" r:id="rId13"/>
    <p:sldId id="288" r:id="rId14"/>
    <p:sldId id="269" r:id="rId15"/>
    <p:sldId id="267" r:id="rId16"/>
    <p:sldId id="261" r:id="rId17"/>
    <p:sldId id="270" r:id="rId18"/>
    <p:sldId id="284" r:id="rId19"/>
    <p:sldId id="292" r:id="rId20"/>
    <p:sldId id="285" r:id="rId21"/>
    <p:sldId id="262" r:id="rId22"/>
    <p:sldId id="286" r:id="rId23"/>
    <p:sldId id="271" r:id="rId24"/>
    <p:sldId id="272" r:id="rId25"/>
    <p:sldId id="287" r:id="rId26"/>
    <p:sldId id="294" r:id="rId27"/>
    <p:sldId id="289" r:id="rId28"/>
    <p:sldId id="290" r:id="rId29"/>
    <p:sldId id="295" r:id="rId30"/>
    <p:sldId id="273" r:id="rId31"/>
    <p:sldId id="263" r:id="rId32"/>
    <p:sldId id="278" r:id="rId33"/>
    <p:sldId id="275" r:id="rId34"/>
    <p:sldId id="279" r:id="rId35"/>
    <p:sldId id="280" r:id="rId36"/>
    <p:sldId id="281" r:id="rId37"/>
    <p:sldId id="282" r:id="rId3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004" autoAdjust="0"/>
    <p:restoredTop sz="94660"/>
  </p:normalViewPr>
  <p:slideViewPr>
    <p:cSldViewPr>
      <p:cViewPr varScale="1">
        <p:scale>
          <a:sx n="69" d="100"/>
          <a:sy n="69" d="100"/>
        </p:scale>
        <p:origin x="-588"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5E88AD0E-50E6-4DE6-8DF6-3CEAE3F1C1E6}" type="datetimeFigureOut">
              <a:rPr lang="en-US"/>
              <a:pPr>
                <a:defRPr/>
              </a:pPr>
              <a:t>9/29/2015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07CB2DF2-B43E-4002-9657-3A26BD39CE4A}" type="slidenum">
              <a:rPr lang="en-US"/>
              <a:pPr>
                <a:defRPr/>
              </a:pPr>
              <a:t>‹#›</a:t>
            </a:fld>
            <a:endParaRPr lang="en-US"/>
          </a:p>
        </p:txBody>
      </p:sp>
    </p:spTree>
    <p:extLst>
      <p:ext uri="{BB962C8B-B14F-4D97-AF65-F5344CB8AC3E}">
        <p14:creationId xmlns:p14="http://schemas.microsoft.com/office/powerpoint/2010/main" val="52686275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p:cNvSpPr>
          <p:nvPr>
            <p:ph type="sldImg"/>
          </p:nvPr>
        </p:nvSpPr>
        <p:spPr bwMode="auto">
          <a:noFill/>
          <a:ln>
            <a:solidFill>
              <a:srgbClr val="000000"/>
            </a:solidFill>
            <a:miter lim="800000"/>
            <a:headEnd/>
            <a:tailEnd/>
          </a:ln>
        </p:spPr>
      </p:sp>
      <p:sp>
        <p:nvSpPr>
          <p:cNvPr id="2560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Interpret these images. </a:t>
            </a:r>
          </a:p>
        </p:txBody>
      </p:sp>
      <p:sp>
        <p:nvSpPr>
          <p:cNvPr id="2560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B7B6376-9BC0-427F-A14A-48390515B29C}" type="slidenum">
              <a:rPr lang="en-US"/>
              <a:pPr fontAlgn="base">
                <a:spcBef>
                  <a:spcPct val="0"/>
                </a:spcBef>
                <a:spcAft>
                  <a:spcPct val="0"/>
                </a:spcAft>
                <a:defRPr/>
              </a:pPr>
              <a:t>21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hemeOverride" Target="../theme/themeOverride4.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ight Triangle 9"/>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grpSp>
        <p:nvGrpSpPr>
          <p:cNvPr id="5" name="Group 1"/>
          <p:cNvGrpSpPr>
            <a:grpSpLocks/>
          </p:cNvGrpSpPr>
          <p:nvPr/>
        </p:nvGrpSpPr>
        <p:grpSpPr bwMode="auto">
          <a:xfrm>
            <a:off x="-3175" y="4953000"/>
            <a:ext cx="9147175" cy="1911350"/>
            <a:chOff x="-3765" y="4832896"/>
            <a:chExt cx="9147765" cy="2032192"/>
          </a:xfrm>
        </p:grpSpPr>
        <p:sp>
          <p:nvSpPr>
            <p:cNvPr id="6" name="Freeform 6"/>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endParaRPr>
            </a:p>
          </p:txBody>
        </p:sp>
        <p:sp>
          <p:nvSpPr>
            <p:cNvPr id="7" name="Freeform 7"/>
            <p:cNvSpPr>
              <a:spLocks/>
            </p:cNvSpPr>
            <p:nvPr/>
          </p:nvSpPr>
          <p:spPr bwMode="auto">
            <a:xfrm>
              <a:off x="35926" y="5135025"/>
              <a:ext cx="9108074" cy="838869"/>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endParaRPr>
            </a:p>
          </p:txBody>
        </p:sp>
        <p:sp>
          <p:nvSpPr>
            <p:cNvPr id="8"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cxnSp>
          <p:nvCxnSpPr>
            <p:cNvPr id="10"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Title 8"/>
          <p:cNvSpPr>
            <a:spLocks noGrp="1"/>
          </p:cNvSpPr>
          <p:nvPr>
            <p:ph type="ctrTitle"/>
          </p:nvPr>
        </p:nvSpPr>
        <p:spPr>
          <a:xfrm>
            <a:off x="685800" y="1752601"/>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11" name="Date Placeholder 29"/>
          <p:cNvSpPr>
            <a:spLocks noGrp="1"/>
          </p:cNvSpPr>
          <p:nvPr>
            <p:ph type="dt" sz="half" idx="10"/>
          </p:nvPr>
        </p:nvSpPr>
        <p:spPr/>
        <p:txBody>
          <a:bodyPr/>
          <a:lstStyle>
            <a:lvl1pPr>
              <a:defRPr>
                <a:solidFill>
                  <a:srgbClr val="FFFFFF"/>
                </a:solidFill>
              </a:defRPr>
            </a:lvl1pPr>
            <a:extLst/>
          </a:lstStyle>
          <a:p>
            <a:pPr>
              <a:defRPr/>
            </a:pPr>
            <a:fld id="{1A585BFF-CA13-4BBA-99E9-21917E9B96B1}" type="datetimeFigureOut">
              <a:rPr lang="en-US"/>
              <a:pPr>
                <a:defRPr/>
              </a:pPr>
              <a:t>9/29/2015</a:t>
            </a:fld>
            <a:endParaRPr lang="en-US"/>
          </a:p>
        </p:txBody>
      </p:sp>
      <p:sp>
        <p:nvSpPr>
          <p:cNvPr id="12" name="Footer Placeholder 18"/>
          <p:cNvSpPr>
            <a:spLocks noGrp="1"/>
          </p:cNvSpPr>
          <p:nvPr>
            <p:ph type="ftr" sz="quarter" idx="11"/>
          </p:nvPr>
        </p:nvSpPr>
        <p:spPr/>
        <p:txBody>
          <a:bodyPr/>
          <a:lstStyle>
            <a:lvl1pPr>
              <a:defRPr>
                <a:solidFill>
                  <a:schemeClr val="accent1">
                    <a:tint val="20000"/>
                  </a:schemeClr>
                </a:solidFill>
              </a:defRPr>
            </a:lvl1pPr>
            <a:extLst/>
          </a:lstStyle>
          <a:p>
            <a:pPr>
              <a:defRPr/>
            </a:pPr>
            <a:endParaRPr lang="en-US"/>
          </a:p>
        </p:txBody>
      </p:sp>
      <p:sp>
        <p:nvSpPr>
          <p:cNvPr id="13" name="Slide Number Placeholder 26"/>
          <p:cNvSpPr>
            <a:spLocks noGrp="1"/>
          </p:cNvSpPr>
          <p:nvPr>
            <p:ph type="sldNum" sz="quarter" idx="12"/>
          </p:nvPr>
        </p:nvSpPr>
        <p:spPr/>
        <p:txBody>
          <a:bodyPr/>
          <a:lstStyle>
            <a:lvl1pPr>
              <a:defRPr>
                <a:solidFill>
                  <a:srgbClr val="FFFFFF"/>
                </a:solidFill>
              </a:defRPr>
            </a:lvl1pPr>
            <a:extLst/>
          </a:lstStyle>
          <a:p>
            <a:pPr>
              <a:defRPr/>
            </a:pPr>
            <a:fld id="{9788F29C-1A76-4886-850C-2F65E4B4C908}"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57FFA15D-FF00-44B5-9ED1-D8748F639199}" type="datetimeFigureOut">
              <a:rPr lang="en-US"/>
              <a:pPr>
                <a:defRPr/>
              </a:pPr>
              <a:t>9/29/2015</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72B7D17E-092F-4816-BCF4-311DE2C07B6F}"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9B6F1628-ADDC-4677-BBE6-8EB276EA15F3}" type="datetimeFigureOut">
              <a:rPr lang="en-US"/>
              <a:pPr>
                <a:defRPr/>
              </a:pPr>
              <a:t>9/29/2015</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4E8D1E77-57DD-4A48-8F9A-E52E1C32AAA6}"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rtlCol="0"/>
          <a:lstStyle>
            <a:extLst/>
          </a:lstStyle>
          <a:p>
            <a:r>
              <a:rPr lang="en-US" smtClean="0"/>
              <a:t>Click to edit Master title style</a:t>
            </a:r>
            <a:endParaRPr lang="en-US"/>
          </a:p>
        </p:txBody>
      </p:sp>
      <p:sp>
        <p:nvSpPr>
          <p:cNvPr id="4" name="Date Placeholder 9"/>
          <p:cNvSpPr>
            <a:spLocks noGrp="1"/>
          </p:cNvSpPr>
          <p:nvPr>
            <p:ph type="dt" sz="half" idx="10"/>
          </p:nvPr>
        </p:nvSpPr>
        <p:spPr/>
        <p:txBody>
          <a:bodyPr/>
          <a:lstStyle>
            <a:lvl1pPr>
              <a:defRPr/>
            </a:lvl1pPr>
          </a:lstStyle>
          <a:p>
            <a:pPr>
              <a:defRPr/>
            </a:pPr>
            <a:fld id="{F77AAE85-DDF1-4CFC-9D6E-3C06FEE6528F}" type="datetimeFigureOut">
              <a:rPr lang="en-US"/>
              <a:pPr>
                <a:defRPr/>
              </a:pPr>
              <a:t>9/29/2015</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A361C2CB-AAD3-415C-B084-4BB3BABF097B}"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4" name="Chevron 6"/>
          <p:cNvSpPr/>
          <p:nvPr/>
        </p:nvSpPr>
        <p:spPr>
          <a:xfrm>
            <a:off x="3636963" y="3005138"/>
            <a:ext cx="182562"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auto">
              <a:spcBef>
                <a:spcPts val="0"/>
              </a:spcBef>
              <a:spcAft>
                <a:spcPts val="0"/>
              </a:spcAft>
              <a:defRPr/>
            </a:pPr>
            <a:endParaRPr lang="en-US"/>
          </a:p>
        </p:txBody>
      </p:sp>
      <p:sp>
        <p:nvSpPr>
          <p:cNvPr id="5" name="Chevron 7"/>
          <p:cNvSpPr/>
          <p:nvPr/>
        </p:nvSpPr>
        <p:spPr>
          <a:xfrm>
            <a:off x="3449638" y="3005138"/>
            <a:ext cx="18415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auto">
              <a:spcBef>
                <a:spcPts val="0"/>
              </a:spcBef>
              <a:spcAft>
                <a:spcPts val="0"/>
              </a:spcAft>
              <a:defRPr/>
            </a:pPr>
            <a:endParaRPr lang="en-US"/>
          </a:p>
        </p:txBody>
      </p:sp>
      <p:sp>
        <p:nvSpPr>
          <p:cNvPr id="2" name="Title 1"/>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3" name="Text Placeholder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extLst/>
          </a:lstStyle>
          <a:p>
            <a:pPr>
              <a:defRPr/>
            </a:pPr>
            <a:fld id="{83276381-5A78-4E29-BFF2-E6ECD870AFC4}" type="datetimeFigureOut">
              <a:rPr lang="en-US"/>
              <a:pPr>
                <a:defRPr/>
              </a:pPr>
              <a:t>9/29/2015</a:t>
            </a:fld>
            <a:endParaRPr lang="en-US"/>
          </a:p>
        </p:txBody>
      </p:sp>
      <p:sp>
        <p:nvSpPr>
          <p:cNvPr id="7" name="Footer Placeholder 4"/>
          <p:cNvSpPr>
            <a:spLocks noGrp="1"/>
          </p:cNvSpPr>
          <p:nvPr>
            <p:ph type="ftr" sz="quarter" idx="11"/>
          </p:nvPr>
        </p:nvSpPr>
        <p:spPr/>
        <p:txBody>
          <a:bodyPr/>
          <a:lstStyle>
            <a:lvl1pPr>
              <a:defRPr/>
            </a:lvl1pPr>
            <a:extLst/>
          </a:lstStyle>
          <a:p>
            <a:pPr>
              <a:defRPr/>
            </a:pPr>
            <a:endParaRPr lang="en-US"/>
          </a:p>
        </p:txBody>
      </p:sp>
      <p:sp>
        <p:nvSpPr>
          <p:cNvPr id="8" name="Slide Number Placeholder 5"/>
          <p:cNvSpPr>
            <a:spLocks noGrp="1"/>
          </p:cNvSpPr>
          <p:nvPr>
            <p:ph type="sldNum" sz="quarter" idx="12"/>
          </p:nvPr>
        </p:nvSpPr>
        <p:spPr/>
        <p:txBody>
          <a:bodyPr/>
          <a:lstStyle>
            <a:lvl1pPr>
              <a:defRPr/>
            </a:lvl1pPr>
            <a:extLst/>
          </a:lstStyle>
          <a:p>
            <a:pPr>
              <a:defRPr/>
            </a:pPr>
            <a:fld id="{6AB482A8-668A-430E-B9AB-1845E19F0BA3}"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itle 7"/>
          <p:cNvSpPr>
            <a:spLocks noGrp="1"/>
          </p:cNvSpPr>
          <p:nvPr>
            <p:ph type="title"/>
          </p:nvPr>
        </p:nvSpPr>
        <p:spPr/>
        <p:txBody>
          <a:bodyPr rtlCol="0"/>
          <a:lstStyle>
            <a:extLst/>
          </a:lstStyle>
          <a:p>
            <a:r>
              <a:rPr lang="en-US" smtClean="0"/>
              <a:t>Click to edit Master title style</a:t>
            </a:r>
            <a:endParaRPr lang="en-US"/>
          </a:p>
        </p:txBody>
      </p:sp>
      <p:sp>
        <p:nvSpPr>
          <p:cNvPr id="5" name="Date Placeholder 4"/>
          <p:cNvSpPr>
            <a:spLocks noGrp="1"/>
          </p:cNvSpPr>
          <p:nvPr>
            <p:ph type="dt" sz="half" idx="10"/>
          </p:nvPr>
        </p:nvSpPr>
        <p:spPr/>
        <p:txBody>
          <a:bodyPr/>
          <a:lstStyle>
            <a:lvl1pPr>
              <a:defRPr/>
            </a:lvl1pPr>
            <a:extLst/>
          </a:lstStyle>
          <a:p>
            <a:pPr>
              <a:defRPr/>
            </a:pPr>
            <a:fld id="{89B81D42-A0A8-4242-BB99-00D2AFE41348}" type="datetimeFigureOut">
              <a:rPr lang="en-US"/>
              <a:pPr>
                <a:defRPr/>
              </a:pPr>
              <a:t>9/29/2015</a:t>
            </a:fld>
            <a:endParaRPr lang="en-US"/>
          </a:p>
        </p:txBody>
      </p:sp>
      <p:sp>
        <p:nvSpPr>
          <p:cNvPr id="6" name="Footer Placeholder 5"/>
          <p:cNvSpPr>
            <a:spLocks noGrp="1"/>
          </p:cNvSpPr>
          <p:nvPr>
            <p:ph type="ftr" sz="quarter" idx="11"/>
          </p:nvPr>
        </p:nvSpPr>
        <p:spPr/>
        <p:txBody>
          <a:bodyPr/>
          <a:lstStyle>
            <a:lvl1pPr>
              <a:defRPr/>
            </a:lvl1pPr>
            <a:extLst/>
          </a:lstStyle>
          <a:p>
            <a:pPr>
              <a:defRPr/>
            </a:pPr>
            <a:endParaRPr lang="en-US"/>
          </a:p>
        </p:txBody>
      </p:sp>
      <p:sp>
        <p:nvSpPr>
          <p:cNvPr id="7" name="Slide Number Placeholder 6"/>
          <p:cNvSpPr>
            <a:spLocks noGrp="1"/>
          </p:cNvSpPr>
          <p:nvPr>
            <p:ph type="sldNum" sz="quarter" idx="12"/>
          </p:nvPr>
        </p:nvSpPr>
        <p:spPr/>
        <p:txBody>
          <a:bodyPr/>
          <a:lstStyle>
            <a:lvl1pPr>
              <a:defRPr/>
            </a:lvl1pPr>
            <a:extLst/>
          </a:lstStyle>
          <a:p>
            <a:pPr>
              <a:defRPr/>
            </a:pPr>
            <a:fld id="{C4CD3C6C-E282-4994-8ABB-B042555C571C}"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extLst/>
          </a:lstStyle>
          <a:p>
            <a:r>
              <a:rPr lang="en-US" smtClean="0"/>
              <a:t>Click to edit Master title style</a:t>
            </a:r>
            <a:endParaRPr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extLst/>
          </a:lstStyle>
          <a:p>
            <a:pPr>
              <a:defRPr/>
            </a:pPr>
            <a:fld id="{A519A36D-947A-40BA-A3B6-6C5A6DD29A5F}" type="datetimeFigureOut">
              <a:rPr lang="en-US"/>
              <a:pPr>
                <a:defRPr/>
              </a:pPr>
              <a:t>9/29/2015</a:t>
            </a:fld>
            <a:endParaRPr lang="en-US"/>
          </a:p>
        </p:txBody>
      </p:sp>
      <p:sp>
        <p:nvSpPr>
          <p:cNvPr id="8" name="Footer Placeholder 7"/>
          <p:cNvSpPr>
            <a:spLocks noGrp="1"/>
          </p:cNvSpPr>
          <p:nvPr>
            <p:ph type="ftr" sz="quarter" idx="11"/>
          </p:nvPr>
        </p:nvSpPr>
        <p:spPr/>
        <p:txBody>
          <a:bodyPr/>
          <a:lstStyle>
            <a:lvl1pPr>
              <a:defRPr/>
            </a:lvl1pPr>
            <a:extLst/>
          </a:lstStyle>
          <a:p>
            <a:pPr>
              <a:defRPr/>
            </a:pPr>
            <a:endParaRPr lang="en-US"/>
          </a:p>
        </p:txBody>
      </p:sp>
      <p:sp>
        <p:nvSpPr>
          <p:cNvPr id="9" name="Slide Number Placeholder 8"/>
          <p:cNvSpPr>
            <a:spLocks noGrp="1"/>
          </p:cNvSpPr>
          <p:nvPr>
            <p:ph type="sldNum" sz="quarter" idx="12"/>
          </p:nvPr>
        </p:nvSpPr>
        <p:spPr/>
        <p:txBody>
          <a:bodyPr/>
          <a:lstStyle>
            <a:lvl1pPr>
              <a:defRPr/>
            </a:lvl1pPr>
            <a:extLst/>
          </a:lstStyle>
          <a:p>
            <a:pPr>
              <a:defRPr/>
            </a:pPr>
            <a:fld id="{4191674D-6391-4A94-84FA-DE6811AD8E1A}"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extLst/>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extLst/>
          </a:lstStyle>
          <a:p>
            <a:pPr>
              <a:defRPr/>
            </a:pPr>
            <a:fld id="{E7D5C3C1-7F1E-4E86-9602-61DE5AA51CA4}" type="datetimeFigureOut">
              <a:rPr lang="en-US"/>
              <a:pPr>
                <a:defRPr/>
              </a:pPr>
              <a:t>9/29/2015</a:t>
            </a:fld>
            <a:endParaRPr lang="en-US"/>
          </a:p>
        </p:txBody>
      </p:sp>
      <p:sp>
        <p:nvSpPr>
          <p:cNvPr id="4" name="Footer Placeholder 3"/>
          <p:cNvSpPr>
            <a:spLocks noGrp="1"/>
          </p:cNvSpPr>
          <p:nvPr>
            <p:ph type="ftr" sz="quarter" idx="11"/>
          </p:nvPr>
        </p:nvSpPr>
        <p:spPr/>
        <p:txBody>
          <a:bodyPr/>
          <a:lstStyle>
            <a:lvl1pPr>
              <a:defRPr/>
            </a:lvl1pPr>
            <a:extLst/>
          </a:lstStyle>
          <a:p>
            <a:pPr>
              <a:defRPr/>
            </a:pPr>
            <a:endParaRPr lang="en-US"/>
          </a:p>
        </p:txBody>
      </p:sp>
      <p:sp>
        <p:nvSpPr>
          <p:cNvPr id="5" name="Slide Number Placeholder 4"/>
          <p:cNvSpPr>
            <a:spLocks noGrp="1"/>
          </p:cNvSpPr>
          <p:nvPr>
            <p:ph type="sldNum" sz="quarter" idx="12"/>
          </p:nvPr>
        </p:nvSpPr>
        <p:spPr/>
        <p:txBody>
          <a:bodyPr/>
          <a:lstStyle>
            <a:lvl1pPr>
              <a:defRPr/>
            </a:lvl1pPr>
            <a:extLst/>
          </a:lstStyle>
          <a:p>
            <a:pPr>
              <a:defRPr/>
            </a:pPr>
            <a:fld id="{AA1A56EA-AFA5-46EC-820C-0BB403D993F2}"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87D25B5F-6781-4F22-AFB2-44B601A7A4CD}" type="datetimeFigureOut">
              <a:rPr lang="en-US"/>
              <a:pPr>
                <a:defRPr/>
              </a:pPr>
              <a:t>9/29/2015</a:t>
            </a:fld>
            <a:endParaRPr lang="en-US"/>
          </a:p>
        </p:txBody>
      </p:sp>
      <p:sp>
        <p:nvSpPr>
          <p:cNvPr id="3" name="Footer Placeholder 21"/>
          <p:cNvSpPr>
            <a:spLocks noGrp="1"/>
          </p:cNvSpPr>
          <p:nvPr>
            <p:ph type="ftr" sz="quarter" idx="11"/>
          </p:nvPr>
        </p:nvSpPr>
        <p:spPr/>
        <p:txBody>
          <a:bodyPr/>
          <a:lstStyle>
            <a:lvl1pPr>
              <a:defRPr/>
            </a:lvl1pPr>
          </a:lstStyle>
          <a:p>
            <a:pPr>
              <a:defRPr/>
            </a:pPr>
            <a:endParaRPr lang="en-US"/>
          </a:p>
        </p:txBody>
      </p:sp>
      <p:sp>
        <p:nvSpPr>
          <p:cNvPr id="4" name="Slide Number Placeholder 17"/>
          <p:cNvSpPr>
            <a:spLocks noGrp="1"/>
          </p:cNvSpPr>
          <p:nvPr>
            <p:ph type="sldNum" sz="quarter" idx="12"/>
          </p:nvPr>
        </p:nvSpPr>
        <p:spPr/>
        <p:txBody>
          <a:bodyPr/>
          <a:lstStyle>
            <a:lvl1pPr>
              <a:defRPr/>
            </a:lvl1pPr>
          </a:lstStyle>
          <a:p>
            <a:pPr>
              <a:defRPr/>
            </a:pPr>
            <a:fld id="{3CA5CB8C-70C4-4635-B022-FDB61311C99C}"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en-US" smtClean="0"/>
              <a:t>Click to edit Master title style</a:t>
            </a:r>
            <a:endParaRPr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extLst/>
          </a:lstStyle>
          <a:p>
            <a:pPr>
              <a:defRPr/>
            </a:pPr>
            <a:fld id="{9B15BBEE-8D76-4D4F-9070-94090714B71A}" type="datetimeFigureOut">
              <a:rPr lang="en-US"/>
              <a:pPr>
                <a:defRPr/>
              </a:pPr>
              <a:t>9/29/2015</a:t>
            </a:fld>
            <a:endParaRPr lang="en-US"/>
          </a:p>
        </p:txBody>
      </p:sp>
      <p:sp>
        <p:nvSpPr>
          <p:cNvPr id="6" name="Footer Placeholder 5"/>
          <p:cNvSpPr>
            <a:spLocks noGrp="1"/>
          </p:cNvSpPr>
          <p:nvPr>
            <p:ph type="ftr" sz="quarter" idx="11"/>
          </p:nvPr>
        </p:nvSpPr>
        <p:spPr/>
        <p:txBody>
          <a:bodyPr/>
          <a:lstStyle>
            <a:lvl1pPr>
              <a:defRPr/>
            </a:lvl1pPr>
            <a:extLst/>
          </a:lstStyle>
          <a:p>
            <a:pPr>
              <a:defRPr/>
            </a:pPr>
            <a:endParaRPr lang="en-US"/>
          </a:p>
        </p:txBody>
      </p:sp>
      <p:sp>
        <p:nvSpPr>
          <p:cNvPr id="7" name="Slide Number Placeholder 6"/>
          <p:cNvSpPr>
            <a:spLocks noGrp="1"/>
          </p:cNvSpPr>
          <p:nvPr>
            <p:ph type="sldNum" sz="quarter" idx="12"/>
          </p:nvPr>
        </p:nvSpPr>
        <p:spPr/>
        <p:txBody>
          <a:bodyPr/>
          <a:lstStyle>
            <a:lvl1pPr>
              <a:defRPr/>
            </a:lvl1pPr>
            <a:extLst/>
          </a:lstStyle>
          <a:p>
            <a:pPr>
              <a:defRPr/>
            </a:pPr>
            <a:fld id="{F942D5AB-8AF7-4B2A-B992-CE96845BE793}"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5" name="Freeform 7"/>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endParaRPr>
          </a:p>
        </p:txBody>
      </p:sp>
      <p:sp>
        <p:nvSpPr>
          <p:cNvPr id="6" name="Freeform 8"/>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endParaRPr>
          </a:p>
        </p:txBody>
      </p:sp>
      <p:sp>
        <p:nvSpPr>
          <p:cNvPr id="7" name="Right Triangle 9"/>
          <p:cNvSpPr>
            <a:spLocks/>
          </p:cNvSpPr>
          <p:nvPr/>
        </p:nvSpPr>
        <p:spPr bwMode="auto">
          <a:xfrm>
            <a:off x="-6042" y="5791253"/>
            <a:ext cx="3402314" cy="1080868"/>
          </a:xfrm>
          <a:prstGeom prst="rtTriangle">
            <a:avLst/>
          </a:prstGeom>
          <a:blipFill>
            <a:blip r:embed="rId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cxnSp>
        <p:nvCxnSpPr>
          <p:cNvPr id="8"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11"/>
          <p:cNvSpPr/>
          <p:nvPr/>
        </p:nvSpPr>
        <p:spPr>
          <a:xfrm>
            <a:off x="8664575"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auto">
              <a:spcBef>
                <a:spcPts val="0"/>
              </a:spcBef>
              <a:spcAft>
                <a:spcPts val="0"/>
              </a:spcAft>
              <a:defRPr/>
            </a:pPr>
            <a:endParaRPr lang="en-US"/>
          </a:p>
        </p:txBody>
      </p:sp>
      <p:sp>
        <p:nvSpPr>
          <p:cNvPr id="10" name="Chevron 12"/>
          <p:cNvSpPr/>
          <p:nvPr/>
        </p:nvSpPr>
        <p:spPr>
          <a:xfrm>
            <a:off x="8477250"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auto">
              <a:spcBef>
                <a:spcPts val="0"/>
              </a:spcBef>
              <a:spcAft>
                <a:spcPts val="0"/>
              </a:spcAft>
              <a:defRPr/>
            </a:pPr>
            <a:endParaRPr lang="en-US"/>
          </a:p>
        </p:txBody>
      </p:sp>
      <p:sp>
        <p:nvSpPr>
          <p:cNvPr id="4" name="Text Placeholder 3"/>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en-US" noProof="0" smtClean="0"/>
              <a:t>Click icon to add picture</a:t>
            </a:r>
            <a:endParaRPr lang="en-US" noProof="0"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en-US" smtClean="0"/>
              <a:t>Click to edit Master title style</a:t>
            </a:r>
            <a:endParaRPr lang="en-US"/>
          </a:p>
        </p:txBody>
      </p:sp>
      <p:sp>
        <p:nvSpPr>
          <p:cNvPr id="11" name="Date Placeholder 4"/>
          <p:cNvSpPr>
            <a:spLocks noGrp="1"/>
          </p:cNvSpPr>
          <p:nvPr>
            <p:ph type="dt" sz="half" idx="10"/>
          </p:nvPr>
        </p:nvSpPr>
        <p:spPr/>
        <p:txBody>
          <a:bodyPr/>
          <a:lstStyle>
            <a:lvl1pPr>
              <a:defRPr>
                <a:solidFill>
                  <a:schemeClr val="tx1"/>
                </a:solidFill>
              </a:defRPr>
            </a:lvl1pPr>
            <a:extLst/>
          </a:lstStyle>
          <a:p>
            <a:pPr>
              <a:defRPr/>
            </a:pPr>
            <a:fld id="{A53E9D8B-FC08-4B56-8000-46EA8F4BBD93}" type="datetimeFigureOut">
              <a:rPr lang="en-US"/>
              <a:pPr>
                <a:defRPr/>
              </a:pPr>
              <a:t>9/29/2015</a:t>
            </a:fld>
            <a:endParaRPr lang="en-US"/>
          </a:p>
        </p:txBody>
      </p:sp>
      <p:sp>
        <p:nvSpPr>
          <p:cNvPr id="12" name="Footer Placeholder 5"/>
          <p:cNvSpPr>
            <a:spLocks noGrp="1"/>
          </p:cNvSpPr>
          <p:nvPr>
            <p:ph type="ftr" sz="quarter" idx="11"/>
          </p:nvPr>
        </p:nvSpPr>
        <p:spPr/>
        <p:txBody>
          <a:bodyPr/>
          <a:lstStyle>
            <a:lvl1pPr>
              <a:defRPr>
                <a:solidFill>
                  <a:schemeClr val="tx1"/>
                </a:solidFill>
              </a:defRPr>
            </a:lvl1pPr>
            <a:extLst/>
          </a:lstStyle>
          <a:p>
            <a:pPr>
              <a:defRPr/>
            </a:pPr>
            <a:endParaRPr lang="en-US"/>
          </a:p>
        </p:txBody>
      </p:sp>
      <p:sp>
        <p:nvSpPr>
          <p:cNvPr id="13" name="Slide Number Placeholder 6"/>
          <p:cNvSpPr>
            <a:spLocks noGrp="1"/>
          </p:cNvSpPr>
          <p:nvPr>
            <p:ph type="sldNum" sz="quarter" idx="12"/>
          </p:nvPr>
        </p:nvSpPr>
        <p:spPr/>
        <p:txBody>
          <a:bodyPr/>
          <a:lstStyle>
            <a:lvl1pPr>
              <a:defRPr>
                <a:solidFill>
                  <a:schemeClr val="tx1"/>
                </a:solidFill>
              </a:defRPr>
            </a:lvl1pPr>
            <a:extLst/>
          </a:lstStyle>
          <a:p>
            <a:pPr>
              <a:defRPr/>
            </a:pPr>
            <a:fld id="{2593FB8E-E402-400D-B787-9449CC726BD6}"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endParaRPr>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lang="en-US" smtClean="0"/>
              <a:t>Click to edit Master title style</a:t>
            </a:r>
            <a:endParaRPr lang="en-US"/>
          </a:p>
        </p:txBody>
      </p:sp>
      <p:sp>
        <p:nvSpPr>
          <p:cNvPr id="1033"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a:solidFill>
                  <a:schemeClr val="tx1"/>
                </a:solidFill>
                <a:latin typeface="+mn-lt"/>
              </a:defRPr>
            </a:lvl1pPr>
            <a:extLst/>
          </a:lstStyle>
          <a:p>
            <a:pPr>
              <a:defRPr/>
            </a:pPr>
            <a:fld id="{CF537405-9BC7-4119-991A-9B9B3050FE2A}" type="datetimeFigureOut">
              <a:rPr lang="en-US"/>
              <a:pPr>
                <a:defRPr/>
              </a:pPr>
              <a:t>9/29/2015</a:t>
            </a:fld>
            <a:endParaRPr lang="en-US"/>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defRPr>
            </a:lvl1pPr>
            <a:extLst/>
          </a:lstStyle>
          <a:p>
            <a:pPr>
              <a:defRPr/>
            </a:pPr>
            <a:endParaRPr lang="en-US"/>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a:solidFill>
                  <a:schemeClr val="tx1"/>
                </a:solidFill>
                <a:latin typeface="+mn-lt"/>
              </a:defRPr>
            </a:lvl1pPr>
            <a:extLst/>
          </a:lstStyle>
          <a:p>
            <a:pPr>
              <a:defRPr/>
            </a:pPr>
            <a:fld id="{8FC36746-F071-4F57-8B6D-53ACA79629E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72" r:id="rId1"/>
    <p:sldLayoutId id="2147483671" r:id="rId2"/>
    <p:sldLayoutId id="2147483673" r:id="rId3"/>
    <p:sldLayoutId id="2147483674" r:id="rId4"/>
    <p:sldLayoutId id="2147483675" r:id="rId5"/>
    <p:sldLayoutId id="2147483676" r:id="rId6"/>
    <p:sldLayoutId id="2147483670" r:id="rId7"/>
    <p:sldLayoutId id="2147483677" r:id="rId8"/>
    <p:sldLayoutId id="2147483678" r:id="rId9"/>
    <p:sldLayoutId id="2147483669" r:id="rId10"/>
    <p:sldLayoutId id="2147483668" r:id="rId11"/>
  </p:sldLayoutIdLst>
  <p:txStyles>
    <p:title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Lucida Sans Unicode" pitchFamily="34" charset="0"/>
        </a:defRPr>
      </a:lvl2pPr>
      <a:lvl3pPr algn="l" rtl="0" eaLnBrk="0" fontAlgn="base" hangingPunct="0">
        <a:spcBef>
          <a:spcPct val="0"/>
        </a:spcBef>
        <a:spcAft>
          <a:spcPct val="0"/>
        </a:spcAft>
        <a:defRPr sz="4100" b="1">
          <a:solidFill>
            <a:schemeClr val="tx2"/>
          </a:solidFill>
          <a:latin typeface="Lucida Sans Unicode" pitchFamily="34" charset="0"/>
        </a:defRPr>
      </a:lvl3pPr>
      <a:lvl4pPr algn="l" rtl="0" eaLnBrk="0" fontAlgn="base" hangingPunct="0">
        <a:spcBef>
          <a:spcPct val="0"/>
        </a:spcBef>
        <a:spcAft>
          <a:spcPct val="0"/>
        </a:spcAft>
        <a:defRPr sz="4100" b="1">
          <a:solidFill>
            <a:schemeClr val="tx2"/>
          </a:solidFill>
          <a:latin typeface="Lucida Sans Unicode" pitchFamily="34" charset="0"/>
        </a:defRPr>
      </a:lvl4pPr>
      <a:lvl5pPr algn="l" rtl="0" eaLnBrk="0" fontAlgn="base" hangingPunct="0">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p:titleStyle>
    <p:body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8.jpeg"/><Relationship Id="rId7" Type="http://schemas.openxmlformats.org/officeDocument/2006/relationships/image" Target="../media/image22.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hyperlink" Target="http://atlas.lib.uiowa.edu/"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eaLnBrk="1" fontAlgn="auto" hangingPunct="1">
              <a:spcAft>
                <a:spcPts val="0"/>
              </a:spcAft>
              <a:defRPr/>
            </a:pPr>
            <a:r>
              <a:rPr lang="en-US" dirty="0" smtClean="0"/>
              <a:t>Standard 4, Unit 3- Chapter 14</a:t>
            </a:r>
            <a:endParaRPr lang="en-US" dirty="0"/>
          </a:p>
        </p:txBody>
      </p:sp>
      <p:sp>
        <p:nvSpPr>
          <p:cNvPr id="14338" name="Subtitle 2"/>
          <p:cNvSpPr>
            <a:spLocks noGrp="1"/>
          </p:cNvSpPr>
          <p:nvPr>
            <p:ph type="subTitle" idx="1"/>
          </p:nvPr>
        </p:nvSpPr>
        <p:spPr>
          <a:xfrm>
            <a:off x="685800" y="3611563"/>
            <a:ext cx="7772400" cy="1200150"/>
          </a:xfrm>
        </p:spPr>
        <p:txBody>
          <a:bodyPr/>
          <a:lstStyle/>
          <a:p>
            <a:pPr marR="0" eaLnBrk="1" hangingPunct="1">
              <a:lnSpc>
                <a:spcPct val="90000"/>
              </a:lnSpc>
            </a:pPr>
            <a:r>
              <a:rPr lang="en-US" sz="2500" dirty="0" smtClean="0"/>
              <a:t>LEQ: What were the causes of the Renaissance?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Content Placeholder 3"/>
          <p:cNvPicPr>
            <a:picLocks noGrp="1" noChangeAspect="1"/>
          </p:cNvPicPr>
          <p:nvPr>
            <p:ph idx="1"/>
          </p:nvPr>
        </p:nvPicPr>
        <p:blipFill>
          <a:blip r:embed="rId2"/>
          <a:srcRect/>
          <a:stretch>
            <a:fillRect/>
          </a:stretch>
        </p:blipFill>
        <p:spPr>
          <a:xfrm>
            <a:off x="0" y="1143000"/>
            <a:ext cx="9144000" cy="5715000"/>
          </a:xfrm>
        </p:spPr>
      </p:pic>
      <p:sp>
        <p:nvSpPr>
          <p:cNvPr id="3" name="Title 2"/>
          <p:cNvSpPr>
            <a:spLocks noGrp="1"/>
          </p:cNvSpPr>
          <p:nvPr>
            <p:ph type="title"/>
          </p:nvPr>
        </p:nvSpPr>
        <p:spPr/>
        <p:txBody>
          <a:bodyPr/>
          <a:lstStyle/>
          <a:p>
            <a:pPr algn="ctr" eaLnBrk="1" fontAlgn="auto" hangingPunct="1">
              <a:spcAft>
                <a:spcPts val="0"/>
              </a:spcAft>
              <a:defRPr/>
            </a:pPr>
            <a:r>
              <a:rPr lang="en-US" dirty="0" smtClean="0"/>
              <a:t>Routes of the Crusades</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eaLnBrk="1" fontAlgn="auto" hangingPunct="1">
              <a:spcAft>
                <a:spcPts val="0"/>
              </a:spcAft>
              <a:defRPr/>
            </a:pPr>
            <a:r>
              <a:rPr lang="en-US" dirty="0" smtClean="0"/>
              <a:t>Trade Routes </a:t>
            </a:r>
            <a:endParaRPr lang="en-US" dirty="0"/>
          </a:p>
        </p:txBody>
      </p:sp>
      <p:pic>
        <p:nvPicPr>
          <p:cNvPr id="17410" name="Content Placeholder 2"/>
          <p:cNvPicPr>
            <a:picLocks noGrp="1" noChangeAspect="1"/>
          </p:cNvPicPr>
          <p:nvPr>
            <p:ph idx="1"/>
          </p:nvPr>
        </p:nvPicPr>
        <p:blipFill>
          <a:blip r:embed="rId2"/>
          <a:srcRect/>
          <a:stretch>
            <a:fillRect/>
          </a:stretch>
        </p:blipFill>
        <p:spPr>
          <a:xfrm>
            <a:off x="0" y="1219200"/>
            <a:ext cx="9144000" cy="5562600"/>
          </a:xfr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Content Placeholder 3"/>
          <p:cNvPicPr>
            <a:picLocks noGrp="1" noChangeAspect="1"/>
          </p:cNvPicPr>
          <p:nvPr>
            <p:ph idx="1"/>
          </p:nvPr>
        </p:nvPicPr>
        <p:blipFill>
          <a:blip r:embed="rId2"/>
          <a:srcRect/>
          <a:stretch>
            <a:fillRect/>
          </a:stretch>
        </p:blipFill>
        <p:spPr>
          <a:xfrm>
            <a:off x="533400" y="1295400"/>
            <a:ext cx="7696200" cy="5334000"/>
          </a:xfrm>
        </p:spPr>
      </p:pic>
      <p:sp>
        <p:nvSpPr>
          <p:cNvPr id="3" name="Title 2"/>
          <p:cNvSpPr>
            <a:spLocks noGrp="1"/>
          </p:cNvSpPr>
          <p:nvPr>
            <p:ph type="title"/>
          </p:nvPr>
        </p:nvSpPr>
        <p:spPr/>
        <p:txBody>
          <a:bodyPr/>
          <a:lstStyle/>
          <a:p>
            <a:pPr algn="ctr" eaLnBrk="1" fontAlgn="auto" hangingPunct="1">
              <a:spcAft>
                <a:spcPts val="0"/>
              </a:spcAft>
              <a:defRPr/>
            </a:pPr>
            <a:r>
              <a:rPr lang="en-US" dirty="0" smtClean="0"/>
              <a:t>Refuge for Scholars </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22859"/>
            <a:ext cx="9144000" cy="68651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5392729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Content Placeholder 4"/>
          <p:cNvPicPr>
            <a:picLocks noGrp="1" noChangeAspect="1"/>
          </p:cNvPicPr>
          <p:nvPr>
            <p:ph sz="half" idx="1"/>
          </p:nvPr>
        </p:nvPicPr>
        <p:blipFill>
          <a:blip r:embed="rId2"/>
          <a:srcRect/>
          <a:stretch>
            <a:fillRect/>
          </a:stretch>
        </p:blipFill>
        <p:spPr>
          <a:xfrm>
            <a:off x="0" y="1295400"/>
            <a:ext cx="4572000" cy="5181600"/>
          </a:xfrm>
        </p:spPr>
      </p:pic>
      <p:sp>
        <p:nvSpPr>
          <p:cNvPr id="19458" name="Content Placeholder 2"/>
          <p:cNvSpPr>
            <a:spLocks noGrp="1"/>
          </p:cNvSpPr>
          <p:nvPr>
            <p:ph sz="half" idx="2"/>
          </p:nvPr>
        </p:nvSpPr>
        <p:spPr>
          <a:xfrm>
            <a:off x="4648200" y="1481138"/>
            <a:ext cx="4038600" cy="4525962"/>
          </a:xfrm>
        </p:spPr>
        <p:txBody>
          <a:bodyPr/>
          <a:lstStyle/>
          <a:p>
            <a:pPr eaLnBrk="1" hangingPunct="1"/>
            <a:r>
              <a:rPr lang="en-US" smtClean="0"/>
              <a:t>Venice was the first and biggest trading center before 15</a:t>
            </a:r>
            <a:r>
              <a:rPr lang="en-US" baseline="30000" smtClean="0"/>
              <a:t>th</a:t>
            </a:r>
            <a:r>
              <a:rPr lang="en-US" smtClean="0"/>
              <a:t> century </a:t>
            </a:r>
          </a:p>
          <a:p>
            <a:pPr eaLnBrk="1" hangingPunct="1"/>
            <a:r>
              <a:rPr lang="en-US" smtClean="0"/>
              <a:t>Luxury goods from the east and raw materials from the north. </a:t>
            </a:r>
          </a:p>
        </p:txBody>
      </p:sp>
      <p:sp>
        <p:nvSpPr>
          <p:cNvPr id="4" name="Title 3"/>
          <p:cNvSpPr>
            <a:spLocks noGrp="1"/>
          </p:cNvSpPr>
          <p:nvPr>
            <p:ph type="title"/>
          </p:nvPr>
        </p:nvSpPr>
        <p:spPr/>
        <p:txBody>
          <a:bodyPr/>
          <a:lstStyle/>
          <a:p>
            <a:pPr algn="ctr" eaLnBrk="1" fontAlgn="auto" hangingPunct="1">
              <a:spcAft>
                <a:spcPts val="0"/>
              </a:spcAft>
              <a:defRPr/>
            </a:pPr>
            <a:r>
              <a:rPr lang="en-US" dirty="0" smtClean="0"/>
              <a:t>Venice- Trading Center </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Content Placeholder 3"/>
          <p:cNvPicPr>
            <a:picLocks noGrp="1" noChangeAspect="1"/>
          </p:cNvPicPr>
          <p:nvPr>
            <p:ph sz="half" idx="1"/>
          </p:nvPr>
        </p:nvPicPr>
        <p:blipFill>
          <a:blip r:embed="rId2"/>
          <a:srcRect/>
          <a:stretch>
            <a:fillRect/>
          </a:stretch>
        </p:blipFill>
        <p:spPr>
          <a:xfrm>
            <a:off x="228600" y="1371600"/>
            <a:ext cx="4572000" cy="4191000"/>
          </a:xfrm>
        </p:spPr>
      </p:pic>
      <p:sp>
        <p:nvSpPr>
          <p:cNvPr id="20482" name="Content Placeholder 4"/>
          <p:cNvSpPr>
            <a:spLocks noGrp="1"/>
          </p:cNvSpPr>
          <p:nvPr>
            <p:ph sz="half" idx="2"/>
          </p:nvPr>
        </p:nvSpPr>
        <p:spPr>
          <a:xfrm>
            <a:off x="4648200" y="1481138"/>
            <a:ext cx="4038600" cy="4525962"/>
          </a:xfrm>
        </p:spPr>
        <p:txBody>
          <a:bodyPr/>
          <a:lstStyle/>
          <a:p>
            <a:pPr eaLnBrk="1" hangingPunct="1"/>
            <a:r>
              <a:rPr lang="en-US" dirty="0" smtClean="0"/>
              <a:t>The power of credit (promise of later payment) </a:t>
            </a:r>
          </a:p>
          <a:p>
            <a:pPr eaLnBrk="1" hangingPunct="1"/>
            <a:endParaRPr lang="en-US" dirty="0" smtClean="0"/>
          </a:p>
          <a:p>
            <a:pPr eaLnBrk="1" hangingPunct="1"/>
            <a:r>
              <a:rPr lang="en-US" dirty="0" smtClean="0"/>
              <a:t>International business adventures </a:t>
            </a:r>
          </a:p>
        </p:txBody>
      </p:sp>
      <p:sp>
        <p:nvSpPr>
          <p:cNvPr id="3" name="Title 2"/>
          <p:cNvSpPr>
            <a:spLocks noGrp="1"/>
          </p:cNvSpPr>
          <p:nvPr>
            <p:ph type="title"/>
          </p:nvPr>
        </p:nvSpPr>
        <p:spPr/>
        <p:txBody>
          <a:bodyPr/>
          <a:lstStyle/>
          <a:p>
            <a:pPr algn="ctr" eaLnBrk="1" fontAlgn="auto" hangingPunct="1">
              <a:spcAft>
                <a:spcPts val="0"/>
              </a:spcAft>
              <a:defRPr/>
            </a:pPr>
            <a:r>
              <a:rPr lang="en-US" dirty="0" smtClean="0"/>
              <a:t>Florence and it’s Banks! </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Content Placeholder 5"/>
          <p:cNvPicPr>
            <a:picLocks noGrp="1" noChangeAspect="1"/>
          </p:cNvPicPr>
          <p:nvPr>
            <p:ph sz="half" idx="1"/>
          </p:nvPr>
        </p:nvPicPr>
        <p:blipFill>
          <a:blip r:embed="rId2"/>
          <a:stretch>
            <a:fillRect/>
          </a:stretch>
        </p:blipFill>
        <p:spPr>
          <a:xfrm>
            <a:off x="779264" y="1481138"/>
            <a:ext cx="3394471" cy="4525962"/>
          </a:xfrm>
        </p:spPr>
      </p:pic>
      <p:sp>
        <p:nvSpPr>
          <p:cNvPr id="2" name="Content Placeholder 1"/>
          <p:cNvSpPr>
            <a:spLocks noGrp="1"/>
          </p:cNvSpPr>
          <p:nvPr>
            <p:ph sz="half" idx="2"/>
          </p:nvPr>
        </p:nvSpPr>
        <p:spPr/>
        <p:txBody>
          <a:bodyPr/>
          <a:lstStyle/>
          <a:p>
            <a:r>
              <a:rPr lang="en-US" dirty="0" smtClean="0"/>
              <a:t>Patrons</a:t>
            </a:r>
          </a:p>
          <a:p>
            <a:endParaRPr lang="en-US" dirty="0"/>
          </a:p>
          <a:p>
            <a:r>
              <a:rPr lang="en-US" dirty="0" smtClean="0"/>
              <a:t>Showed status by financing new buildings and purchasing art </a:t>
            </a:r>
            <a:endParaRPr lang="en-US" dirty="0"/>
          </a:p>
        </p:txBody>
      </p:sp>
      <p:sp>
        <p:nvSpPr>
          <p:cNvPr id="4" name="Title 3"/>
          <p:cNvSpPr>
            <a:spLocks noGrp="1"/>
          </p:cNvSpPr>
          <p:nvPr>
            <p:ph type="title"/>
          </p:nvPr>
        </p:nvSpPr>
        <p:spPr/>
        <p:txBody>
          <a:bodyPr/>
          <a:lstStyle/>
          <a:p>
            <a:pPr eaLnBrk="1" fontAlgn="auto" hangingPunct="1">
              <a:spcAft>
                <a:spcPts val="0"/>
              </a:spcAft>
              <a:defRPr/>
            </a:pPr>
            <a:r>
              <a:rPr lang="en-US" dirty="0" smtClean="0"/>
              <a:t>The Rise of Powerful Merchants </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Content Placeholder 3"/>
          <p:cNvPicPr>
            <a:picLocks noGrp="1" noChangeAspect="1"/>
          </p:cNvPicPr>
          <p:nvPr>
            <p:ph idx="1"/>
          </p:nvPr>
        </p:nvPicPr>
        <p:blipFill>
          <a:blip r:embed="rId2"/>
          <a:srcRect/>
          <a:stretch>
            <a:fillRect/>
          </a:stretch>
        </p:blipFill>
        <p:spPr>
          <a:xfrm>
            <a:off x="685800" y="1676400"/>
            <a:ext cx="7696200" cy="4876800"/>
          </a:xfrm>
        </p:spPr>
      </p:pic>
      <p:sp>
        <p:nvSpPr>
          <p:cNvPr id="3" name="Title 2"/>
          <p:cNvSpPr>
            <a:spLocks noGrp="1"/>
          </p:cNvSpPr>
          <p:nvPr>
            <p:ph type="title"/>
          </p:nvPr>
        </p:nvSpPr>
        <p:spPr/>
        <p:txBody>
          <a:bodyPr>
            <a:normAutofit fontScale="90000"/>
          </a:bodyPr>
          <a:lstStyle/>
          <a:p>
            <a:pPr algn="ctr" eaLnBrk="1" fontAlgn="auto" hangingPunct="1">
              <a:spcAft>
                <a:spcPts val="0"/>
              </a:spcAft>
              <a:defRPr/>
            </a:pPr>
            <a:r>
              <a:rPr lang="en-US" dirty="0" smtClean="0"/>
              <a:t>Political Views of the Renaissance  </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err="1" smtClean="0"/>
              <a:t>Niccolo</a:t>
            </a:r>
            <a:r>
              <a:rPr lang="en-US" dirty="0" smtClean="0"/>
              <a:t> Machiavelli </a:t>
            </a:r>
          </a:p>
          <a:p>
            <a:pPr lvl="1"/>
            <a:r>
              <a:rPr lang="en-US" i="1" dirty="0" smtClean="0"/>
              <a:t>The Prince </a:t>
            </a:r>
          </a:p>
          <a:p>
            <a:pPr lvl="1"/>
            <a:r>
              <a:rPr lang="en-US" dirty="0" smtClean="0"/>
              <a:t>Ruler must do whatever necessary to maintain power </a:t>
            </a:r>
          </a:p>
          <a:p>
            <a:pPr lvl="1"/>
            <a:r>
              <a:rPr lang="en-US" dirty="0" smtClean="0"/>
              <a:t>“The end justifies the means” </a:t>
            </a:r>
            <a:endParaRPr lang="en-US" dirty="0"/>
          </a:p>
        </p:txBody>
      </p:sp>
      <p:sp>
        <p:nvSpPr>
          <p:cNvPr id="3" name="Title 2"/>
          <p:cNvSpPr>
            <a:spLocks noGrp="1"/>
          </p:cNvSpPr>
          <p:nvPr>
            <p:ph type="title"/>
          </p:nvPr>
        </p:nvSpPr>
        <p:spPr/>
        <p:txBody>
          <a:bodyPr/>
          <a:lstStyle/>
          <a:p>
            <a:pPr algn="ctr"/>
            <a:r>
              <a:rPr lang="en-US" dirty="0" smtClean="0"/>
              <a:t>Political Views </a:t>
            </a:r>
            <a:endParaRPr lang="en-US" dirty="0"/>
          </a:p>
        </p:txBody>
      </p:sp>
    </p:spTree>
    <p:extLst>
      <p:ext uri="{BB962C8B-B14F-4D97-AF65-F5344CB8AC3E}">
        <p14:creationId xmlns:p14="http://schemas.microsoft.com/office/powerpoint/2010/main" val="302859810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Why Italy? </a:t>
            </a:r>
          </a:p>
          <a:p>
            <a:endParaRPr lang="en-US" dirty="0"/>
          </a:p>
          <a:p>
            <a:r>
              <a:rPr lang="en-US" dirty="0" smtClean="0"/>
              <a:t>What was Venice known for? Florence?</a:t>
            </a:r>
          </a:p>
          <a:p>
            <a:endParaRPr lang="en-US" dirty="0"/>
          </a:p>
          <a:p>
            <a:r>
              <a:rPr lang="en-US" dirty="0" smtClean="0"/>
              <a:t>What is a merchant? </a:t>
            </a:r>
          </a:p>
          <a:p>
            <a:endParaRPr lang="en-US" dirty="0"/>
          </a:p>
          <a:p>
            <a:r>
              <a:rPr lang="en-US" dirty="0" smtClean="0"/>
              <a:t>Who are the </a:t>
            </a:r>
            <a:r>
              <a:rPr lang="en-US" dirty="0" smtClean="0"/>
              <a:t>Medici </a:t>
            </a:r>
            <a:r>
              <a:rPr lang="en-US" dirty="0" smtClean="0"/>
              <a:t>family? What do they do?</a:t>
            </a:r>
          </a:p>
          <a:p>
            <a:endParaRPr lang="en-US" dirty="0"/>
          </a:p>
          <a:p>
            <a:r>
              <a:rPr lang="en-US" dirty="0" smtClean="0"/>
              <a:t>What does Renaissance mean?</a:t>
            </a:r>
            <a:endParaRPr lang="en-US" dirty="0"/>
          </a:p>
        </p:txBody>
      </p:sp>
      <p:sp>
        <p:nvSpPr>
          <p:cNvPr id="3" name="Title 2"/>
          <p:cNvSpPr>
            <a:spLocks noGrp="1"/>
          </p:cNvSpPr>
          <p:nvPr>
            <p:ph type="title"/>
          </p:nvPr>
        </p:nvSpPr>
        <p:spPr/>
        <p:txBody>
          <a:bodyPr/>
          <a:lstStyle/>
          <a:p>
            <a:pPr algn="ctr"/>
            <a:r>
              <a:rPr lang="en-US" dirty="0" smtClean="0"/>
              <a:t>Now Let’s Review</a:t>
            </a:r>
            <a:endParaRPr lang="en-US" dirty="0"/>
          </a:p>
        </p:txBody>
      </p:sp>
    </p:spTree>
    <p:extLst>
      <p:ext uri="{BB962C8B-B14F-4D97-AF65-F5344CB8AC3E}">
        <p14:creationId xmlns:p14="http://schemas.microsoft.com/office/powerpoint/2010/main" val="12671795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Based on your reading from last night, how did Renaissance different from that of the art of the Middle Ages? </a:t>
            </a:r>
            <a:endParaRPr lang="en-US" dirty="0"/>
          </a:p>
        </p:txBody>
      </p:sp>
      <p:sp>
        <p:nvSpPr>
          <p:cNvPr id="3" name="Title 2"/>
          <p:cNvSpPr>
            <a:spLocks noGrp="1"/>
          </p:cNvSpPr>
          <p:nvPr>
            <p:ph type="title"/>
          </p:nvPr>
        </p:nvSpPr>
        <p:spPr/>
        <p:txBody>
          <a:bodyPr/>
          <a:lstStyle/>
          <a:p>
            <a:pPr algn="ctr"/>
            <a:r>
              <a:rPr lang="en-US" dirty="0" smtClean="0"/>
              <a:t>Bell Ringer </a:t>
            </a:r>
            <a:endParaRPr lang="en-US"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67200" y="2286000"/>
            <a:ext cx="5018049"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descr="http://creativearts-school.com/images/cache/medievalart.27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971800"/>
            <a:ext cx="3228975" cy="32289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779104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533400"/>
            <a:ext cx="9144000" cy="5473700"/>
          </a:xfrm>
        </p:spPr>
        <p:txBody>
          <a:bodyPr/>
          <a:lstStyle/>
          <a:p>
            <a:pPr marL="109537" indent="0">
              <a:buNone/>
            </a:pPr>
            <a:r>
              <a:rPr lang="en-US" dirty="0"/>
              <a:t>“The Prince ought to have no other aim or thought, nor select anything else for his study, than war and its rules and discipline; for this is the sole art that belongs to him who rules, and it is of such force that it not only upholds those who are born princes, but it often enables men to rise from a private station to that rank. And, on the contrary, it is seen that when princes have thought more of ease than of arms they have lost their states</a:t>
            </a:r>
            <a:r>
              <a:rPr lang="en-US" dirty="0" smtClean="0"/>
              <a:t>.”</a:t>
            </a:r>
          </a:p>
          <a:p>
            <a:pPr marL="109537" indent="0">
              <a:buNone/>
            </a:pPr>
            <a:r>
              <a:rPr lang="en-US" b="1" dirty="0" smtClean="0"/>
              <a:t>According to Machiavelli, what should a prince focus on and why? </a:t>
            </a:r>
            <a:endParaRPr lang="en-US" b="1" dirty="0"/>
          </a:p>
        </p:txBody>
      </p:sp>
      <p:sp>
        <p:nvSpPr>
          <p:cNvPr id="3" name="Title 2"/>
          <p:cNvSpPr>
            <a:spLocks noGrp="1"/>
          </p:cNvSpPr>
          <p:nvPr>
            <p:ph type="title"/>
          </p:nvPr>
        </p:nvSpPr>
        <p:spPr>
          <a:xfrm>
            <a:off x="457200" y="0"/>
            <a:ext cx="8229600" cy="457200"/>
          </a:xfrm>
        </p:spPr>
        <p:txBody>
          <a:bodyPr>
            <a:normAutofit fontScale="90000"/>
          </a:bodyPr>
          <a:lstStyle/>
          <a:p>
            <a:pPr algn="ctr"/>
            <a:r>
              <a:rPr lang="en-US" dirty="0" smtClean="0"/>
              <a:t>DBQ </a:t>
            </a:r>
            <a:endParaRPr lang="en-US" dirty="0"/>
          </a:p>
        </p:txBody>
      </p:sp>
    </p:spTree>
    <p:extLst>
      <p:ext uri="{BB962C8B-B14F-4D97-AF65-F5344CB8AC3E}">
        <p14:creationId xmlns:p14="http://schemas.microsoft.com/office/powerpoint/2010/main" val="411506562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Content Placeholder 3"/>
          <p:cNvPicPr>
            <a:picLocks noGrp="1" noChangeAspect="1"/>
          </p:cNvPicPr>
          <p:nvPr>
            <p:ph idx="1"/>
          </p:nvPr>
        </p:nvPicPr>
        <p:blipFill>
          <a:blip r:embed="rId3"/>
          <a:stretch>
            <a:fillRect/>
          </a:stretch>
        </p:blipFill>
        <p:spPr>
          <a:xfrm>
            <a:off x="4204162" y="3278606"/>
            <a:ext cx="735676" cy="931025"/>
          </a:xfrm>
        </p:spPr>
      </p:pic>
      <p:sp>
        <p:nvSpPr>
          <p:cNvPr id="3" name="Title 2"/>
          <p:cNvSpPr>
            <a:spLocks noGrp="1"/>
          </p:cNvSpPr>
          <p:nvPr>
            <p:ph type="title"/>
          </p:nvPr>
        </p:nvSpPr>
        <p:spPr/>
        <p:txBody>
          <a:bodyPr/>
          <a:lstStyle/>
          <a:p>
            <a:pPr algn="ctr" eaLnBrk="1" fontAlgn="auto" hangingPunct="1">
              <a:spcAft>
                <a:spcPts val="0"/>
              </a:spcAft>
              <a:defRPr/>
            </a:pPr>
            <a:r>
              <a:rPr lang="en-US" dirty="0" smtClean="0"/>
              <a:t>Humanism </a:t>
            </a:r>
            <a:endParaRPr lang="en-US" dirty="0"/>
          </a:p>
        </p:txBody>
      </p:sp>
      <p:pic>
        <p:nvPicPr>
          <p:cNvPr id="24579" name="Picture 4"/>
          <p:cNvPicPr>
            <a:picLocks noChangeAspect="1"/>
          </p:cNvPicPr>
          <p:nvPr/>
        </p:nvPicPr>
        <p:blipFill>
          <a:blip r:embed="rId4"/>
          <a:srcRect/>
          <a:stretch>
            <a:fillRect/>
          </a:stretch>
        </p:blipFill>
        <p:spPr bwMode="auto">
          <a:xfrm>
            <a:off x="6400800" y="2209800"/>
            <a:ext cx="2286000" cy="2209800"/>
          </a:xfrm>
          <a:prstGeom prst="rect">
            <a:avLst/>
          </a:prstGeom>
          <a:noFill/>
          <a:ln w="9525">
            <a:noFill/>
            <a:miter lim="800000"/>
            <a:headEnd/>
            <a:tailEnd/>
          </a:ln>
        </p:spPr>
      </p:pic>
      <p:pic>
        <p:nvPicPr>
          <p:cNvPr id="24580" name="Picture 5"/>
          <p:cNvPicPr>
            <a:picLocks noChangeAspect="1"/>
          </p:cNvPicPr>
          <p:nvPr/>
        </p:nvPicPr>
        <p:blipFill>
          <a:blip r:embed="rId5"/>
          <a:srcRect/>
          <a:stretch>
            <a:fillRect/>
          </a:stretch>
        </p:blipFill>
        <p:spPr bwMode="auto">
          <a:xfrm>
            <a:off x="6289675" y="4502150"/>
            <a:ext cx="2438400" cy="2362200"/>
          </a:xfrm>
          <a:prstGeom prst="rect">
            <a:avLst/>
          </a:prstGeom>
          <a:noFill/>
          <a:ln w="9525">
            <a:noFill/>
            <a:miter lim="800000"/>
            <a:headEnd/>
            <a:tailEnd/>
          </a:ln>
        </p:spPr>
      </p:pic>
      <p:pic>
        <p:nvPicPr>
          <p:cNvPr id="24581" name="Picture 6"/>
          <p:cNvPicPr>
            <a:picLocks noChangeAspect="1"/>
          </p:cNvPicPr>
          <p:nvPr/>
        </p:nvPicPr>
        <p:blipFill>
          <a:blip r:embed="rId6"/>
          <a:srcRect/>
          <a:stretch>
            <a:fillRect/>
          </a:stretch>
        </p:blipFill>
        <p:spPr bwMode="auto">
          <a:xfrm>
            <a:off x="2819400" y="4397375"/>
            <a:ext cx="2743200" cy="2495550"/>
          </a:xfrm>
          <a:prstGeom prst="rect">
            <a:avLst/>
          </a:prstGeom>
          <a:noFill/>
          <a:ln w="9525">
            <a:noFill/>
            <a:miter lim="800000"/>
            <a:headEnd/>
            <a:tailEnd/>
          </a:ln>
        </p:spPr>
      </p:pic>
      <p:pic>
        <p:nvPicPr>
          <p:cNvPr id="24582" name="Picture 7"/>
          <p:cNvPicPr>
            <a:picLocks noChangeAspect="1"/>
          </p:cNvPicPr>
          <p:nvPr/>
        </p:nvPicPr>
        <p:blipFill>
          <a:blip r:embed="rId7"/>
          <a:srcRect/>
          <a:stretch>
            <a:fillRect/>
          </a:stretch>
        </p:blipFill>
        <p:spPr bwMode="auto">
          <a:xfrm>
            <a:off x="609600" y="3121025"/>
            <a:ext cx="1809750" cy="2524125"/>
          </a:xfrm>
          <a:prstGeom prst="rect">
            <a:avLst/>
          </a:prstGeom>
          <a:noFill/>
          <a:ln w="9525">
            <a:noFill/>
            <a:miter lim="800000"/>
            <a:headEnd/>
            <a:tailEnd/>
          </a:ln>
        </p:spPr>
      </p:pic>
      <p:pic>
        <p:nvPicPr>
          <p:cNvPr id="24583" name="Picture 8"/>
          <p:cNvPicPr>
            <a:picLocks noChangeAspect="1"/>
          </p:cNvPicPr>
          <p:nvPr/>
        </p:nvPicPr>
        <p:blipFill>
          <a:blip r:embed="rId8"/>
          <a:srcRect/>
          <a:stretch>
            <a:fillRect/>
          </a:stretch>
        </p:blipFill>
        <p:spPr bwMode="auto">
          <a:xfrm>
            <a:off x="933450" y="381000"/>
            <a:ext cx="1885950" cy="2428875"/>
          </a:xfrm>
          <a:prstGeom prst="rect">
            <a:avLst/>
          </a:prstGeom>
          <a:noFill/>
          <a:ln w="9525">
            <a:noFill/>
            <a:miter lim="800000"/>
            <a:headEnd/>
            <a:tailEnd/>
          </a:ln>
        </p:spPr>
      </p:pic>
      <p:sp>
        <p:nvSpPr>
          <p:cNvPr id="10" name="Rectangle 9"/>
          <p:cNvSpPr/>
          <p:nvPr/>
        </p:nvSpPr>
        <p:spPr>
          <a:xfrm rot="20106650">
            <a:off x="1096535" y="2967335"/>
            <a:ext cx="6950942" cy="923330"/>
          </a:xfrm>
          <a:prstGeom prst="rect">
            <a:avLst/>
          </a:prstGeom>
          <a:noFill/>
        </p:spPr>
        <p:txBody>
          <a:bodyPr wrap="none">
            <a:spAutoFit/>
          </a:bodyPr>
          <a:lstStyle/>
          <a:p>
            <a:pPr algn="ctr" fontAlgn="auto">
              <a:spcBef>
                <a:spcPts val="0"/>
              </a:spcBef>
              <a:spcAft>
                <a:spcPts val="0"/>
              </a:spcAft>
              <a:defRPr/>
            </a:pPr>
            <a:r>
              <a:rPr lang="en-US" sz="5400" b="1" dirty="0">
                <a:ln w="1905"/>
                <a:solidFill>
                  <a:schemeClr val="bg2">
                    <a:lumMod val="75000"/>
                  </a:schemeClr>
                </a:solidFill>
                <a:effectLst>
                  <a:innerShdw blurRad="69850" dist="43180" dir="5400000">
                    <a:srgbClr val="000000">
                      <a:alpha val="65000"/>
                    </a:srgbClr>
                  </a:innerShdw>
                </a:effectLst>
                <a:latin typeface="+mn-lt"/>
              </a:rPr>
              <a:t>Talented Individuals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xit" presetSubtype="0" fill="hold" nodeType="clickEffect">
                                  <p:stCondLst>
                                    <p:cond delay="0"/>
                                  </p:stCondLst>
                                  <p:childTnLst>
                                    <p:anim calcmode="lin" valueType="num">
                                      <p:cBhvr>
                                        <p:cTn id="6" dur="1000"/>
                                        <p:tgtEl>
                                          <p:spTgt spid="10"/>
                                        </p:tgtEl>
                                        <p:attrNameLst>
                                          <p:attrName>ppt_w</p:attrName>
                                        </p:attrNameLst>
                                      </p:cBhvr>
                                      <p:tavLst>
                                        <p:tav tm="0">
                                          <p:val>
                                            <p:strVal val="ppt_w"/>
                                          </p:val>
                                        </p:tav>
                                        <p:tav tm="100000">
                                          <p:val>
                                            <p:fltVal val="0"/>
                                          </p:val>
                                        </p:tav>
                                      </p:tavLst>
                                    </p:anim>
                                    <p:anim calcmode="lin" valueType="num">
                                      <p:cBhvr>
                                        <p:cTn id="7" dur="1000"/>
                                        <p:tgtEl>
                                          <p:spTgt spid="10"/>
                                        </p:tgtEl>
                                        <p:attrNameLst>
                                          <p:attrName>ppt_h</p:attrName>
                                        </p:attrNameLst>
                                      </p:cBhvr>
                                      <p:tavLst>
                                        <p:tav tm="0">
                                          <p:val>
                                            <p:strVal val="ppt_h"/>
                                          </p:val>
                                        </p:tav>
                                        <p:tav tm="100000">
                                          <p:val>
                                            <p:fltVal val="0"/>
                                          </p:val>
                                        </p:tav>
                                      </p:tavLst>
                                    </p:anim>
                                    <p:anim calcmode="lin" valueType="num">
                                      <p:cBhvr>
                                        <p:cTn id="8" dur="1000"/>
                                        <p:tgtEl>
                                          <p:spTgt spid="10"/>
                                        </p:tgtEl>
                                        <p:attrNameLst>
                                          <p:attrName>style.rotation</p:attrName>
                                        </p:attrNameLst>
                                      </p:cBhvr>
                                      <p:tavLst>
                                        <p:tav tm="0">
                                          <p:val>
                                            <p:fltVal val="0"/>
                                          </p:val>
                                        </p:tav>
                                        <p:tav tm="100000">
                                          <p:val>
                                            <p:fltVal val="90"/>
                                          </p:val>
                                        </p:tav>
                                      </p:tavLst>
                                    </p:anim>
                                    <p:animEffect transition="out" filter="fade">
                                      <p:cBhvr>
                                        <p:cTn id="9" dur="1000"/>
                                        <p:tgtEl>
                                          <p:spTgt spid="10"/>
                                        </p:tgtEl>
                                      </p:cBhvr>
                                    </p:animEffect>
                                    <p:set>
                                      <p:cBhvr>
                                        <p:cTn id="10" dur="1" fill="hold">
                                          <p:stCondLst>
                                            <p:cond delay="9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p:txBody>
          <a:bodyPr/>
          <a:lstStyle/>
          <a:p>
            <a:r>
              <a:rPr lang="en-US" dirty="0" smtClean="0"/>
              <a:t>An intellectual movement during the Renaissance that focused on the study of worldly subjects, such as poetry and philosophy and on human potential and achievements. </a:t>
            </a:r>
            <a:endParaRPr lang="en-US" dirty="0"/>
          </a:p>
        </p:txBody>
      </p:sp>
      <p:sp>
        <p:nvSpPr>
          <p:cNvPr id="4" name="Title 3"/>
          <p:cNvSpPr>
            <a:spLocks noGrp="1"/>
          </p:cNvSpPr>
          <p:nvPr>
            <p:ph type="title"/>
          </p:nvPr>
        </p:nvSpPr>
        <p:spPr/>
        <p:txBody>
          <a:bodyPr/>
          <a:lstStyle/>
          <a:p>
            <a:pPr algn="ctr"/>
            <a:r>
              <a:rPr lang="en-US" dirty="0" smtClean="0"/>
              <a:t>Humanism </a:t>
            </a:r>
            <a:endParaRPr lang="en-US" dirty="0"/>
          </a:p>
        </p:txBody>
      </p:sp>
      <p:pic>
        <p:nvPicPr>
          <p:cNvPr id="3074"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457200" y="1828800"/>
            <a:ext cx="4437787" cy="42935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292769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457200" y="1481138"/>
            <a:ext cx="4038600" cy="4525962"/>
          </a:xfrm>
        </p:spPr>
        <p:txBody>
          <a:bodyPr>
            <a:normAutofit fontScale="92500" lnSpcReduction="10000"/>
          </a:bodyPr>
          <a:lstStyle/>
          <a:p>
            <a:pPr marL="365760" indent="-256032" eaLnBrk="1" fontAlgn="auto" hangingPunct="1">
              <a:spcAft>
                <a:spcPts val="0"/>
              </a:spcAft>
              <a:buFont typeface="Wingdings 3"/>
              <a:buChar char=""/>
              <a:defRPr/>
            </a:pPr>
            <a:r>
              <a:rPr lang="en-US" dirty="0" smtClean="0"/>
              <a:t>Study of:</a:t>
            </a:r>
          </a:p>
          <a:p>
            <a:pPr marL="621792" lvl="1" eaLnBrk="1" fontAlgn="auto" hangingPunct="1">
              <a:spcBef>
                <a:spcPts val="324"/>
              </a:spcBef>
              <a:spcAft>
                <a:spcPts val="0"/>
              </a:spcAft>
              <a:buFont typeface="Verdana"/>
              <a:buChar char="◦"/>
              <a:defRPr/>
            </a:pPr>
            <a:r>
              <a:rPr lang="en-US" dirty="0" smtClean="0"/>
              <a:t>Foreign languages</a:t>
            </a:r>
          </a:p>
          <a:p>
            <a:pPr marL="621792" lvl="1" eaLnBrk="1" fontAlgn="auto" hangingPunct="1">
              <a:spcBef>
                <a:spcPts val="324"/>
              </a:spcBef>
              <a:spcAft>
                <a:spcPts val="0"/>
              </a:spcAft>
              <a:buFont typeface="Verdana"/>
              <a:buChar char="◦"/>
              <a:defRPr/>
            </a:pPr>
            <a:r>
              <a:rPr lang="en-US" dirty="0" smtClean="0"/>
              <a:t>Literature</a:t>
            </a:r>
          </a:p>
          <a:p>
            <a:pPr marL="621792" lvl="1" eaLnBrk="1" fontAlgn="auto" hangingPunct="1">
              <a:spcBef>
                <a:spcPts val="324"/>
              </a:spcBef>
              <a:spcAft>
                <a:spcPts val="0"/>
              </a:spcAft>
              <a:buFont typeface="Verdana"/>
              <a:buChar char="◦"/>
              <a:defRPr/>
            </a:pPr>
            <a:r>
              <a:rPr lang="en-US" dirty="0" smtClean="0"/>
              <a:t>Philosophy</a:t>
            </a:r>
          </a:p>
          <a:p>
            <a:pPr marL="621792" lvl="1" eaLnBrk="1" fontAlgn="auto" hangingPunct="1">
              <a:spcBef>
                <a:spcPts val="324"/>
              </a:spcBef>
              <a:spcAft>
                <a:spcPts val="0"/>
              </a:spcAft>
              <a:buFont typeface="Verdana"/>
              <a:buChar char="◦"/>
              <a:defRPr/>
            </a:pPr>
            <a:r>
              <a:rPr lang="en-US" dirty="0" smtClean="0"/>
              <a:t>Religion</a:t>
            </a:r>
          </a:p>
          <a:p>
            <a:pPr marL="621792" lvl="1" eaLnBrk="1" fontAlgn="auto" hangingPunct="1">
              <a:spcBef>
                <a:spcPts val="324"/>
              </a:spcBef>
              <a:spcAft>
                <a:spcPts val="0"/>
              </a:spcAft>
              <a:buFont typeface="Verdana"/>
              <a:buChar char="◦"/>
              <a:defRPr/>
            </a:pPr>
            <a:r>
              <a:rPr lang="en-US" dirty="0" smtClean="0"/>
              <a:t>Visual and Performing Arts</a:t>
            </a:r>
          </a:p>
          <a:p>
            <a:pPr marL="621792" lvl="1" eaLnBrk="1" fontAlgn="auto" hangingPunct="1">
              <a:spcBef>
                <a:spcPts val="324"/>
              </a:spcBef>
              <a:spcAft>
                <a:spcPts val="0"/>
              </a:spcAft>
              <a:buFont typeface="Verdana"/>
              <a:buChar char="◦"/>
              <a:defRPr/>
            </a:pPr>
            <a:r>
              <a:rPr lang="en-US" dirty="0" smtClean="0"/>
              <a:t>History</a:t>
            </a:r>
          </a:p>
          <a:p>
            <a:pPr marL="621792" lvl="1" eaLnBrk="1" fontAlgn="auto" hangingPunct="1">
              <a:spcBef>
                <a:spcPts val="324"/>
              </a:spcBef>
              <a:spcAft>
                <a:spcPts val="0"/>
              </a:spcAft>
              <a:buFont typeface="Verdana"/>
              <a:buChar char="◦"/>
              <a:defRPr/>
            </a:pPr>
            <a:r>
              <a:rPr lang="en-US" dirty="0" smtClean="0"/>
              <a:t>Anthropology</a:t>
            </a:r>
          </a:p>
          <a:p>
            <a:pPr marL="621792" lvl="1" eaLnBrk="1" fontAlgn="auto" hangingPunct="1">
              <a:spcBef>
                <a:spcPts val="324"/>
              </a:spcBef>
              <a:spcAft>
                <a:spcPts val="0"/>
              </a:spcAft>
              <a:buFont typeface="Verdana"/>
              <a:buChar char="◦"/>
              <a:defRPr/>
            </a:pPr>
            <a:r>
              <a:rPr lang="en-US" dirty="0" smtClean="0"/>
              <a:t>Communication Studies</a:t>
            </a:r>
          </a:p>
          <a:p>
            <a:pPr marL="621792" lvl="1" eaLnBrk="1" fontAlgn="auto" hangingPunct="1">
              <a:spcBef>
                <a:spcPts val="324"/>
              </a:spcBef>
              <a:spcAft>
                <a:spcPts val="0"/>
              </a:spcAft>
              <a:buFont typeface="Verdana"/>
              <a:buChar char="◦"/>
              <a:defRPr/>
            </a:pPr>
            <a:r>
              <a:rPr lang="en-US" dirty="0" smtClean="0"/>
              <a:t>Cultural Studies</a:t>
            </a:r>
          </a:p>
          <a:p>
            <a:pPr marL="621792" lvl="1" eaLnBrk="1" fontAlgn="auto" hangingPunct="1">
              <a:spcBef>
                <a:spcPts val="324"/>
              </a:spcBef>
              <a:spcAft>
                <a:spcPts val="0"/>
              </a:spcAft>
              <a:buFont typeface="Verdana"/>
              <a:buChar char="◦"/>
              <a:defRPr/>
            </a:pPr>
            <a:r>
              <a:rPr lang="en-US" dirty="0" smtClean="0"/>
              <a:t>Linguistics </a:t>
            </a:r>
          </a:p>
        </p:txBody>
      </p:sp>
      <p:sp>
        <p:nvSpPr>
          <p:cNvPr id="5" name="Content Placeholder 4"/>
          <p:cNvSpPr>
            <a:spLocks noGrp="1"/>
          </p:cNvSpPr>
          <p:nvPr>
            <p:ph sz="half" idx="2"/>
          </p:nvPr>
        </p:nvSpPr>
        <p:spPr>
          <a:xfrm>
            <a:off x="4648200" y="1481138"/>
            <a:ext cx="4038600" cy="4525962"/>
          </a:xfrm>
        </p:spPr>
        <p:txBody>
          <a:bodyPr>
            <a:normAutofit fontScale="92500" lnSpcReduction="10000"/>
          </a:bodyPr>
          <a:lstStyle/>
          <a:p>
            <a:pPr marL="365760" indent="-256032" eaLnBrk="1" fontAlgn="auto" hangingPunct="1">
              <a:spcAft>
                <a:spcPts val="0"/>
              </a:spcAft>
              <a:buFont typeface="Wingdings 3"/>
              <a:buChar char=""/>
              <a:defRPr/>
            </a:pPr>
            <a:endParaRPr lang="en-US"/>
          </a:p>
        </p:txBody>
      </p:sp>
      <p:sp>
        <p:nvSpPr>
          <p:cNvPr id="3" name="Title 2"/>
          <p:cNvSpPr>
            <a:spLocks noGrp="1"/>
          </p:cNvSpPr>
          <p:nvPr>
            <p:ph type="title"/>
          </p:nvPr>
        </p:nvSpPr>
        <p:spPr/>
        <p:txBody>
          <a:bodyPr/>
          <a:lstStyle/>
          <a:p>
            <a:pPr algn="ctr" eaLnBrk="1" fontAlgn="auto" hangingPunct="1">
              <a:spcAft>
                <a:spcPts val="0"/>
              </a:spcAft>
              <a:defRPr/>
            </a:pPr>
            <a:r>
              <a:rPr lang="en-US" dirty="0" smtClean="0"/>
              <a:t>Humanities </a:t>
            </a:r>
            <a:endParaRPr lang="en-US" dirty="0"/>
          </a:p>
        </p:txBody>
      </p:sp>
      <p:pic>
        <p:nvPicPr>
          <p:cNvPr id="26628" name="Picture 3"/>
          <p:cNvPicPr>
            <a:picLocks noChangeAspect="1"/>
          </p:cNvPicPr>
          <p:nvPr/>
        </p:nvPicPr>
        <p:blipFill>
          <a:blip r:embed="rId2"/>
          <a:srcRect/>
          <a:stretch>
            <a:fillRect/>
          </a:stretch>
        </p:blipFill>
        <p:spPr bwMode="auto">
          <a:xfrm>
            <a:off x="4343400" y="1219200"/>
            <a:ext cx="4821238" cy="4953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1"/>
          </p:nvPr>
        </p:nvSpPr>
        <p:spPr>
          <a:xfrm>
            <a:off x="457200" y="1481138"/>
            <a:ext cx="4038600" cy="4525962"/>
          </a:xfrm>
        </p:spPr>
        <p:txBody>
          <a:bodyPr>
            <a:normAutofit/>
          </a:bodyPr>
          <a:lstStyle/>
          <a:p>
            <a:pPr marL="365760" indent="-256032" eaLnBrk="1" fontAlgn="auto" hangingPunct="1">
              <a:spcAft>
                <a:spcPts val="0"/>
              </a:spcAft>
              <a:buFont typeface="Wingdings 3"/>
              <a:buChar char=""/>
              <a:defRPr/>
            </a:pPr>
            <a:r>
              <a:rPr lang="en-US" dirty="0" err="1" smtClean="0"/>
              <a:t>Baldassare</a:t>
            </a:r>
            <a:r>
              <a:rPr lang="en-US" dirty="0" smtClean="0"/>
              <a:t> </a:t>
            </a:r>
            <a:r>
              <a:rPr lang="en-US" dirty="0" err="1" smtClean="0"/>
              <a:t>Castiglinone</a:t>
            </a:r>
            <a:r>
              <a:rPr lang="en-US" dirty="0" smtClean="0"/>
              <a:t> </a:t>
            </a:r>
          </a:p>
          <a:p>
            <a:pPr marL="365760" indent="-256032" eaLnBrk="1" fontAlgn="auto" hangingPunct="1">
              <a:spcAft>
                <a:spcPts val="0"/>
              </a:spcAft>
              <a:buFont typeface="Wingdings 3"/>
              <a:buChar char=""/>
              <a:defRPr/>
            </a:pPr>
            <a:endParaRPr lang="en-US" dirty="0"/>
          </a:p>
          <a:p>
            <a:pPr marL="365760" indent="-256032" eaLnBrk="1" fontAlgn="auto" hangingPunct="1">
              <a:spcAft>
                <a:spcPts val="0"/>
              </a:spcAft>
              <a:buFont typeface="Wingdings 3"/>
              <a:buChar char=""/>
              <a:defRPr/>
            </a:pPr>
            <a:r>
              <a:rPr lang="en-US" dirty="0" smtClean="0"/>
              <a:t>“The Courtier”</a:t>
            </a:r>
          </a:p>
          <a:p>
            <a:pPr marL="109728" indent="0" eaLnBrk="1" fontAlgn="auto" hangingPunct="1">
              <a:spcAft>
                <a:spcPts val="0"/>
              </a:spcAft>
              <a:buFont typeface="Wingdings 3"/>
              <a:buNone/>
              <a:defRPr/>
            </a:pPr>
            <a:endParaRPr lang="en-US" dirty="0"/>
          </a:p>
        </p:txBody>
      </p:sp>
      <p:pic>
        <p:nvPicPr>
          <p:cNvPr id="27650" name="Content Placeholder 5"/>
          <p:cNvPicPr>
            <a:picLocks noGrp="1" noChangeAspect="1"/>
          </p:cNvPicPr>
          <p:nvPr>
            <p:ph sz="half" idx="2"/>
          </p:nvPr>
        </p:nvPicPr>
        <p:blipFill>
          <a:blip r:embed="rId2"/>
          <a:srcRect/>
          <a:stretch>
            <a:fillRect/>
          </a:stretch>
        </p:blipFill>
        <p:spPr>
          <a:xfrm>
            <a:off x="4343400" y="1143000"/>
            <a:ext cx="3790950" cy="4970463"/>
          </a:xfrm>
        </p:spPr>
      </p:pic>
      <p:sp>
        <p:nvSpPr>
          <p:cNvPr id="3" name="Title 2"/>
          <p:cNvSpPr>
            <a:spLocks noGrp="1"/>
          </p:cNvSpPr>
          <p:nvPr>
            <p:ph type="title"/>
          </p:nvPr>
        </p:nvSpPr>
        <p:spPr/>
        <p:txBody>
          <a:bodyPr/>
          <a:lstStyle/>
          <a:p>
            <a:pPr algn="ctr" eaLnBrk="1" fontAlgn="auto" hangingPunct="1">
              <a:spcAft>
                <a:spcPts val="0"/>
              </a:spcAft>
              <a:defRPr/>
            </a:pPr>
            <a:r>
              <a:rPr lang="en-US" dirty="0" smtClean="0"/>
              <a:t>Secular Writings </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r>
              <a:rPr lang="en-US" dirty="0" smtClean="0"/>
              <a:t>“Within </a:t>
            </a:r>
            <a:r>
              <a:rPr lang="en-US" i="1" dirty="0" smtClean="0"/>
              <a:t>The Courtier </a:t>
            </a:r>
            <a:r>
              <a:rPr lang="en-US" dirty="0" smtClean="0"/>
              <a:t> they discuss how courtiers and court ladies should behave, suggesting they should: </a:t>
            </a:r>
          </a:p>
          <a:p>
            <a:pPr lvl="1"/>
            <a:r>
              <a:rPr lang="en-US" dirty="0" smtClean="0"/>
              <a:t>1. Speak of serious subjects as well as amusing ones. </a:t>
            </a:r>
          </a:p>
          <a:p>
            <a:pPr lvl="1"/>
            <a:r>
              <a:rPr lang="en-US" dirty="0" smtClean="0"/>
              <a:t>2. Have a knowledge of Latin and Greek. </a:t>
            </a:r>
          </a:p>
          <a:p>
            <a:pPr lvl="1"/>
            <a:r>
              <a:rPr lang="en-US" dirty="0" smtClean="0"/>
              <a:t>3. Be well-acquainted with poetry and history. </a:t>
            </a:r>
          </a:p>
          <a:p>
            <a:pPr lvl="1"/>
            <a:r>
              <a:rPr lang="en-US" dirty="0" smtClean="0"/>
              <a:t>4. Be able to write prose as well as poetry. </a:t>
            </a:r>
          </a:p>
          <a:p>
            <a:pPr marL="392113" lvl="1" indent="0">
              <a:buNone/>
            </a:pPr>
            <a:endParaRPr lang="en-US" dirty="0" smtClean="0"/>
          </a:p>
          <a:p>
            <a:pPr marL="392113" lvl="1" indent="0">
              <a:buNone/>
            </a:pPr>
            <a:r>
              <a:rPr lang="en-US" b="1" dirty="0" smtClean="0"/>
              <a:t>Based on the source above and your background knowledge, analyze one effect </a:t>
            </a:r>
            <a:r>
              <a:rPr lang="en-US" b="1" i="1" dirty="0" smtClean="0"/>
              <a:t>The Courtier </a:t>
            </a:r>
            <a:r>
              <a:rPr lang="en-US" b="1" dirty="0" smtClean="0"/>
              <a:t>had on society . </a:t>
            </a:r>
            <a:endParaRPr lang="en-US" b="1" dirty="0"/>
          </a:p>
        </p:txBody>
      </p:sp>
      <p:sp>
        <p:nvSpPr>
          <p:cNvPr id="5" name="Title 4"/>
          <p:cNvSpPr>
            <a:spLocks noGrp="1"/>
          </p:cNvSpPr>
          <p:nvPr>
            <p:ph type="title"/>
          </p:nvPr>
        </p:nvSpPr>
        <p:spPr/>
        <p:txBody>
          <a:bodyPr/>
          <a:lstStyle/>
          <a:p>
            <a:pPr algn="ctr"/>
            <a:r>
              <a:rPr lang="en-US" dirty="0" smtClean="0"/>
              <a:t>DBQ</a:t>
            </a:r>
            <a:endParaRPr lang="en-US" dirty="0"/>
          </a:p>
        </p:txBody>
      </p:sp>
    </p:spTree>
    <p:extLst>
      <p:ext uri="{BB962C8B-B14F-4D97-AF65-F5344CB8AC3E}">
        <p14:creationId xmlns:p14="http://schemas.microsoft.com/office/powerpoint/2010/main" val="31092701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How will the Renaissance transform people’s lives? </a:t>
            </a:r>
            <a:endParaRPr lang="en-US" dirty="0"/>
          </a:p>
        </p:txBody>
      </p:sp>
      <p:sp>
        <p:nvSpPr>
          <p:cNvPr id="3" name="Title 2"/>
          <p:cNvSpPr>
            <a:spLocks noGrp="1"/>
          </p:cNvSpPr>
          <p:nvPr>
            <p:ph type="title"/>
          </p:nvPr>
        </p:nvSpPr>
        <p:spPr/>
        <p:txBody>
          <a:bodyPr>
            <a:normAutofit fontScale="90000"/>
          </a:bodyPr>
          <a:lstStyle/>
          <a:p>
            <a:pPr algn="ctr"/>
            <a:r>
              <a:rPr lang="en-US" dirty="0" smtClean="0"/>
              <a:t>Answer you lesson essential question… </a:t>
            </a:r>
            <a:endParaRPr lang="en-US" dirty="0"/>
          </a:p>
        </p:txBody>
      </p:sp>
    </p:spTree>
    <p:extLst>
      <p:ext uri="{BB962C8B-B14F-4D97-AF65-F5344CB8AC3E}">
        <p14:creationId xmlns:p14="http://schemas.microsoft.com/office/powerpoint/2010/main" val="33214896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What does Renaissance mean? </a:t>
            </a:r>
          </a:p>
          <a:p>
            <a:endParaRPr lang="en-US" dirty="0"/>
          </a:p>
          <a:p>
            <a:r>
              <a:rPr lang="en-US" dirty="0" smtClean="0"/>
              <a:t>Why Italy? </a:t>
            </a:r>
          </a:p>
          <a:p>
            <a:endParaRPr lang="en-US" dirty="0"/>
          </a:p>
          <a:p>
            <a:r>
              <a:rPr lang="en-US" dirty="0" smtClean="0"/>
              <a:t>What are the factors that will cause the Renaissance? </a:t>
            </a:r>
          </a:p>
          <a:p>
            <a:endParaRPr lang="en-US" dirty="0"/>
          </a:p>
          <a:p>
            <a:r>
              <a:rPr lang="en-US" dirty="0" smtClean="0"/>
              <a:t>What is humanism? </a:t>
            </a:r>
          </a:p>
          <a:p>
            <a:endParaRPr lang="en-US" dirty="0"/>
          </a:p>
          <a:p>
            <a:r>
              <a:rPr lang="en-US" dirty="0" smtClean="0"/>
              <a:t>Who was </a:t>
            </a:r>
            <a:r>
              <a:rPr lang="en-US" dirty="0" err="1" smtClean="0"/>
              <a:t>Niccolo</a:t>
            </a:r>
            <a:r>
              <a:rPr lang="en-US" dirty="0" smtClean="0"/>
              <a:t> Machiavelli? What book did he write? </a:t>
            </a:r>
            <a:endParaRPr lang="en-US" dirty="0"/>
          </a:p>
        </p:txBody>
      </p:sp>
      <p:sp>
        <p:nvSpPr>
          <p:cNvPr id="3" name="Title 2"/>
          <p:cNvSpPr>
            <a:spLocks noGrp="1"/>
          </p:cNvSpPr>
          <p:nvPr>
            <p:ph type="title"/>
          </p:nvPr>
        </p:nvSpPr>
        <p:spPr/>
        <p:txBody>
          <a:bodyPr/>
          <a:lstStyle/>
          <a:p>
            <a:pPr algn="ctr"/>
            <a:r>
              <a:rPr lang="en-US" dirty="0" smtClean="0"/>
              <a:t>Reflective Summary </a:t>
            </a:r>
            <a:endParaRPr lang="en-US" dirty="0"/>
          </a:p>
        </p:txBody>
      </p:sp>
    </p:spTree>
    <p:extLst>
      <p:ext uri="{BB962C8B-B14F-4D97-AF65-F5344CB8AC3E}">
        <p14:creationId xmlns:p14="http://schemas.microsoft.com/office/powerpoint/2010/main" val="82804224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Page 440-441</a:t>
            </a:r>
          </a:p>
          <a:p>
            <a:endParaRPr lang="en-US" dirty="0"/>
          </a:p>
          <a:p>
            <a:r>
              <a:rPr lang="en-US" dirty="0" smtClean="0"/>
              <a:t>Interpreting Visuals</a:t>
            </a:r>
          </a:p>
          <a:p>
            <a:endParaRPr lang="en-US" dirty="0"/>
          </a:p>
          <a:p>
            <a:r>
              <a:rPr lang="en-US" smtClean="0"/>
              <a:t>Answer questions 1 and 2 </a:t>
            </a:r>
            <a:endParaRPr lang="en-US"/>
          </a:p>
        </p:txBody>
      </p:sp>
      <p:sp>
        <p:nvSpPr>
          <p:cNvPr id="3" name="Title 2"/>
          <p:cNvSpPr>
            <a:spLocks noGrp="1"/>
          </p:cNvSpPr>
          <p:nvPr>
            <p:ph type="title"/>
          </p:nvPr>
        </p:nvSpPr>
        <p:spPr/>
        <p:txBody>
          <a:bodyPr/>
          <a:lstStyle/>
          <a:p>
            <a:pPr algn="ctr"/>
            <a:endParaRPr lang="en-US" dirty="0"/>
          </a:p>
        </p:txBody>
      </p:sp>
    </p:spTree>
    <p:extLst>
      <p:ext uri="{BB962C8B-B14F-4D97-AF65-F5344CB8AC3E}">
        <p14:creationId xmlns:p14="http://schemas.microsoft.com/office/powerpoint/2010/main" val="167626657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1564" y="1143000"/>
            <a:ext cx="9144000" cy="4877955"/>
          </a:xfrm>
        </p:spPr>
        <p:txBody>
          <a:bodyPr/>
          <a:lstStyle/>
          <a:p>
            <a:r>
              <a:rPr lang="en-US" dirty="0" smtClean="0"/>
              <a:t>Open textbook to page 443 </a:t>
            </a:r>
          </a:p>
          <a:p>
            <a:r>
              <a:rPr lang="en-US" dirty="0" smtClean="0"/>
              <a:t>Each outside flap will have a major Renaissance figure. </a:t>
            </a:r>
          </a:p>
          <a:p>
            <a:pPr lvl="1"/>
            <a:r>
              <a:rPr lang="en-US" dirty="0" smtClean="0"/>
              <a:t>Flap 1: Leonardo da Vinci </a:t>
            </a:r>
          </a:p>
          <a:p>
            <a:pPr lvl="1"/>
            <a:r>
              <a:rPr lang="en-US" dirty="0" smtClean="0"/>
              <a:t>Flap 2: Michelangelo </a:t>
            </a:r>
          </a:p>
          <a:p>
            <a:pPr lvl="1"/>
            <a:r>
              <a:rPr lang="en-US" dirty="0" smtClean="0"/>
              <a:t>Flap 3: Raphael </a:t>
            </a:r>
          </a:p>
          <a:p>
            <a:pPr lvl="1"/>
            <a:r>
              <a:rPr lang="en-US" dirty="0" smtClean="0"/>
              <a:t>Flap 4: Bramante </a:t>
            </a:r>
          </a:p>
          <a:p>
            <a:pPr lvl="0">
              <a:buClr>
                <a:srgbClr val="2DA2BF"/>
              </a:buClr>
            </a:pPr>
            <a:r>
              <a:rPr lang="en-US" dirty="0">
                <a:solidFill>
                  <a:prstClr val="black"/>
                </a:solidFill>
              </a:rPr>
              <a:t>Open the flap. On the left inside flap you will record the field(s) that these figures participated in. (For example: painter, musician) </a:t>
            </a:r>
          </a:p>
          <a:p>
            <a:pPr lvl="0">
              <a:buClr>
                <a:srgbClr val="2DA2BF"/>
              </a:buClr>
            </a:pPr>
            <a:r>
              <a:rPr lang="en-US" dirty="0">
                <a:solidFill>
                  <a:prstClr val="black"/>
                </a:solidFill>
              </a:rPr>
              <a:t>On the right inside flap you will record their major achievements. (For example: “The David”) </a:t>
            </a:r>
          </a:p>
          <a:p>
            <a:pPr lvl="1"/>
            <a:endParaRPr lang="en-US" dirty="0"/>
          </a:p>
        </p:txBody>
      </p:sp>
      <p:sp>
        <p:nvSpPr>
          <p:cNvPr id="3" name="Title 2"/>
          <p:cNvSpPr>
            <a:spLocks noGrp="1"/>
          </p:cNvSpPr>
          <p:nvPr>
            <p:ph type="title"/>
          </p:nvPr>
        </p:nvSpPr>
        <p:spPr/>
        <p:txBody>
          <a:bodyPr/>
          <a:lstStyle/>
          <a:p>
            <a:pPr algn="ctr"/>
            <a:r>
              <a:rPr lang="en-US" dirty="0" smtClean="0"/>
              <a:t>Foldable instructions </a:t>
            </a:r>
            <a:endParaRPr lang="en-US" dirty="0"/>
          </a:p>
        </p:txBody>
      </p:sp>
    </p:spTree>
    <p:extLst>
      <p:ext uri="{BB962C8B-B14F-4D97-AF65-F5344CB8AC3E}">
        <p14:creationId xmlns:p14="http://schemas.microsoft.com/office/powerpoint/2010/main" val="24951601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7" name="Picture 5" descr="Raphael-School-of-Athens"/>
          <p:cNvPicPr>
            <a:picLocks noChangeAspect="1" noChangeArrowheads="1"/>
          </p:cNvPicPr>
          <p:nvPr/>
        </p:nvPicPr>
        <p:blipFill>
          <a:blip r:embed="rId2"/>
          <a:srcRect/>
          <a:stretch>
            <a:fillRect/>
          </a:stretch>
        </p:blipFill>
        <p:spPr bwMode="auto">
          <a:xfrm>
            <a:off x="0" y="609600"/>
            <a:ext cx="9144000" cy="6248400"/>
          </a:xfrm>
          <a:prstGeom prst="rect">
            <a:avLst/>
          </a:prstGeom>
          <a:noFill/>
          <a:ln w="9525">
            <a:noFill/>
            <a:miter lim="800000"/>
            <a:headEnd/>
            <a:tailEnd/>
          </a:ln>
        </p:spPr>
      </p:pic>
      <p:sp>
        <p:nvSpPr>
          <p:cNvPr id="29698" name="Text Box 6"/>
          <p:cNvSpPr txBox="1">
            <a:spLocks noChangeArrowheads="1"/>
          </p:cNvSpPr>
          <p:nvPr/>
        </p:nvSpPr>
        <p:spPr bwMode="auto">
          <a:xfrm>
            <a:off x="1295400" y="0"/>
            <a:ext cx="6096000" cy="366713"/>
          </a:xfrm>
          <a:prstGeom prst="rect">
            <a:avLst/>
          </a:prstGeom>
          <a:noFill/>
          <a:ln w="9525">
            <a:noFill/>
            <a:miter lim="800000"/>
            <a:headEnd/>
            <a:tailEnd/>
          </a:ln>
        </p:spPr>
        <p:txBody>
          <a:bodyPr>
            <a:spAutoFit/>
          </a:bodyPr>
          <a:lstStyle/>
          <a:p>
            <a:pPr algn="ctr">
              <a:spcBef>
                <a:spcPct val="50000"/>
              </a:spcBef>
            </a:pPr>
            <a:r>
              <a:rPr lang="en-US" i="1"/>
              <a:t>School of Athens</a:t>
            </a:r>
            <a:r>
              <a:rPr lang="en-US"/>
              <a:t> by Raphael</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Content Placeholder 4"/>
          <p:cNvPicPr>
            <a:picLocks noGrp="1" noChangeAspect="1"/>
          </p:cNvPicPr>
          <p:nvPr>
            <p:ph sz="half" idx="1"/>
          </p:nvPr>
        </p:nvPicPr>
        <p:blipFill>
          <a:blip r:embed="rId2"/>
          <a:srcRect/>
          <a:stretch>
            <a:fillRect/>
          </a:stretch>
        </p:blipFill>
        <p:spPr>
          <a:xfrm>
            <a:off x="1219200" y="838200"/>
            <a:ext cx="6400800" cy="6096000"/>
          </a:xfrm>
        </p:spPr>
      </p:pic>
      <p:sp>
        <p:nvSpPr>
          <p:cNvPr id="28674" name="Content Placeholder 2"/>
          <p:cNvSpPr>
            <a:spLocks noGrp="1"/>
          </p:cNvSpPr>
          <p:nvPr>
            <p:ph sz="half" idx="2"/>
          </p:nvPr>
        </p:nvSpPr>
        <p:spPr>
          <a:xfrm>
            <a:off x="4648200" y="1481138"/>
            <a:ext cx="4038600" cy="4525962"/>
          </a:xfrm>
        </p:spPr>
        <p:txBody>
          <a:bodyPr/>
          <a:lstStyle/>
          <a:p>
            <a:pPr eaLnBrk="1" hangingPunct="1"/>
            <a:endParaRPr lang="en-US" smtClean="0"/>
          </a:p>
        </p:txBody>
      </p:sp>
      <p:sp>
        <p:nvSpPr>
          <p:cNvPr id="4" name="Title 3"/>
          <p:cNvSpPr>
            <a:spLocks noGrp="1"/>
          </p:cNvSpPr>
          <p:nvPr>
            <p:ph type="title"/>
          </p:nvPr>
        </p:nvSpPr>
        <p:spPr>
          <a:xfrm>
            <a:off x="457200" y="76200"/>
            <a:ext cx="8229600" cy="990600"/>
          </a:xfrm>
        </p:spPr>
        <p:txBody>
          <a:bodyPr/>
          <a:lstStyle/>
          <a:p>
            <a:pPr eaLnBrk="1" fontAlgn="auto" hangingPunct="1">
              <a:spcAft>
                <a:spcPts val="0"/>
              </a:spcAft>
              <a:defRPr/>
            </a:pPr>
            <a:r>
              <a:rPr lang="en-US" dirty="0" smtClean="0"/>
              <a:t>And they looked to the stars…</a:t>
            </a:r>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9" name="Content Placeholder 5"/>
          <p:cNvPicPr>
            <a:picLocks noGrp="1" noChangeAspect="1"/>
          </p:cNvPicPr>
          <p:nvPr>
            <p:ph sz="half" idx="1"/>
          </p:nvPr>
        </p:nvPicPr>
        <p:blipFill>
          <a:blip r:embed="rId2"/>
          <a:srcRect/>
          <a:stretch>
            <a:fillRect/>
          </a:stretch>
        </p:blipFill>
        <p:spPr>
          <a:xfrm>
            <a:off x="228600" y="1219200"/>
            <a:ext cx="4191000" cy="4876800"/>
          </a:xfrm>
        </p:spPr>
      </p:pic>
      <p:pic>
        <p:nvPicPr>
          <p:cNvPr id="32770" name="Content Placeholder 6"/>
          <p:cNvPicPr>
            <a:picLocks noGrp="1" noChangeAspect="1"/>
          </p:cNvPicPr>
          <p:nvPr>
            <p:ph sz="half" idx="2"/>
          </p:nvPr>
        </p:nvPicPr>
        <p:blipFill>
          <a:blip r:embed="rId3"/>
          <a:srcRect/>
          <a:stretch>
            <a:fillRect/>
          </a:stretch>
        </p:blipFill>
        <p:spPr>
          <a:xfrm>
            <a:off x="4724400" y="1295400"/>
            <a:ext cx="4267200" cy="4724400"/>
          </a:xfrm>
        </p:spPr>
      </p:pic>
      <p:sp>
        <p:nvSpPr>
          <p:cNvPr id="3" name="Title 2"/>
          <p:cNvSpPr>
            <a:spLocks noGrp="1"/>
          </p:cNvSpPr>
          <p:nvPr>
            <p:ph type="title"/>
          </p:nvPr>
        </p:nvSpPr>
        <p:spPr/>
        <p:txBody>
          <a:bodyPr/>
          <a:lstStyle/>
          <a:p>
            <a:pPr algn="ctr" eaLnBrk="1" fontAlgn="auto" hangingPunct="1">
              <a:spcAft>
                <a:spcPts val="0"/>
              </a:spcAft>
              <a:defRPr/>
            </a:pPr>
            <a:r>
              <a:rPr lang="en-US" dirty="0" smtClean="0"/>
              <a:t>The Printing Revolution </a:t>
            </a:r>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Content Placeholder 5"/>
          <p:cNvSpPr>
            <a:spLocks noGrp="1"/>
          </p:cNvSpPr>
          <p:nvPr>
            <p:ph idx="1"/>
          </p:nvPr>
        </p:nvSpPr>
        <p:spPr/>
        <p:txBody>
          <a:bodyPr/>
          <a:lstStyle/>
          <a:p>
            <a:pPr eaLnBrk="1" hangingPunct="1"/>
            <a:r>
              <a:rPr lang="en-US" smtClean="0">
                <a:hlinkClick r:id="rId2"/>
              </a:rPr>
              <a:t>http://atlas.lib.uiowa.edu/</a:t>
            </a:r>
            <a:r>
              <a:rPr lang="en-US" smtClean="0"/>
              <a:t> </a:t>
            </a:r>
          </a:p>
        </p:txBody>
      </p:sp>
      <p:sp>
        <p:nvSpPr>
          <p:cNvPr id="5" name="Title 4"/>
          <p:cNvSpPr>
            <a:spLocks noGrp="1"/>
          </p:cNvSpPr>
          <p:nvPr>
            <p:ph type="title"/>
          </p:nvPr>
        </p:nvSpPr>
        <p:spPr/>
        <p:txBody>
          <a:bodyPr>
            <a:normAutofit fontScale="90000"/>
          </a:bodyPr>
          <a:lstStyle/>
          <a:p>
            <a:pPr eaLnBrk="1" hangingPunct="1">
              <a:defRPr/>
            </a:pPr>
            <a:r>
              <a:rPr lang="en-US" dirty="0" smtClean="0"/>
              <a:t>Interactive map of the spread of the </a:t>
            </a:r>
            <a:r>
              <a:rPr lang="en-US" smtClean="0"/>
              <a:t>Printing Press </a:t>
            </a:r>
            <a:endParaRPr 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p:cNvSpPr>
          <p:nvPr>
            <p:ph type="title"/>
          </p:nvPr>
        </p:nvSpPr>
        <p:spPr bwMode="auto">
          <a:xfrm>
            <a:off x="457200" y="274638"/>
            <a:ext cx="8001000" cy="106362"/>
          </a:xfrm>
        </p:spPr>
        <p:txBody>
          <a:bodyPr wrap="square" lIns="91440" tIns="45720" rIns="91440" bIns="45720" numCol="1" anchorCtr="0" compatLnSpc="1">
            <a:prstTxWarp prst="textNoShape">
              <a:avLst/>
            </a:prstTxWarp>
            <a:normAutofit fontScale="90000"/>
          </a:bodyPr>
          <a:lstStyle/>
          <a:p>
            <a:pPr algn="ctr" eaLnBrk="1" hangingPunct="1">
              <a:defRPr/>
            </a:pPr>
            <a:endParaRPr lang="en-US" sz="3700" smtClean="0">
              <a:effectLst/>
            </a:endParaRPr>
          </a:p>
        </p:txBody>
      </p:sp>
      <p:sp>
        <p:nvSpPr>
          <p:cNvPr id="34818" name="Rectangle 3"/>
          <p:cNvSpPr>
            <a:spLocks noGrp="1"/>
          </p:cNvSpPr>
          <p:nvPr>
            <p:ph type="body" idx="1"/>
          </p:nvPr>
        </p:nvSpPr>
        <p:spPr>
          <a:xfrm>
            <a:off x="457200" y="1447800"/>
            <a:ext cx="8229600" cy="4525963"/>
          </a:xfrm>
        </p:spPr>
        <p:txBody>
          <a:bodyPr/>
          <a:lstStyle/>
          <a:p>
            <a:pPr eaLnBrk="1" hangingPunct="1"/>
            <a:endParaRPr lang="en-US" smtClean="0"/>
          </a:p>
        </p:txBody>
      </p:sp>
      <p:pic>
        <p:nvPicPr>
          <p:cNvPr id="34819" name="Picture 2"/>
          <p:cNvPicPr>
            <a:picLocks noChangeAspect="1" noChangeArrowheads="1"/>
          </p:cNvPicPr>
          <p:nvPr/>
        </p:nvPicPr>
        <p:blipFill>
          <a:blip r:embed="rId2"/>
          <a:srcRect/>
          <a:stretch>
            <a:fillRect/>
          </a:stretch>
        </p:blipFill>
        <p:spPr bwMode="auto">
          <a:xfrm>
            <a:off x="762000" y="609600"/>
            <a:ext cx="7772400" cy="57419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66800" y="1143000"/>
            <a:ext cx="6934200" cy="5578351"/>
          </a:xfrm>
        </p:spPr>
      </p:pic>
      <p:sp>
        <p:nvSpPr>
          <p:cNvPr id="3" name="Title 2"/>
          <p:cNvSpPr>
            <a:spLocks noGrp="1"/>
          </p:cNvSpPr>
          <p:nvPr>
            <p:ph type="title"/>
          </p:nvPr>
        </p:nvSpPr>
        <p:spPr/>
        <p:txBody>
          <a:bodyPr/>
          <a:lstStyle/>
          <a:p>
            <a:pPr algn="ctr"/>
            <a:r>
              <a:rPr lang="en-US" dirty="0" smtClean="0"/>
              <a:t>The Counter Reformation </a:t>
            </a:r>
            <a:endParaRPr lang="en-US" dirty="0"/>
          </a:p>
        </p:txBody>
      </p:sp>
    </p:spTree>
    <p:extLst>
      <p:ext uri="{BB962C8B-B14F-4D97-AF65-F5344CB8AC3E}">
        <p14:creationId xmlns:p14="http://schemas.microsoft.com/office/powerpoint/2010/main" val="98622112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685800" y="1219200"/>
            <a:ext cx="3810000" cy="5246231"/>
          </a:xfrm>
        </p:spPr>
      </p:pic>
      <p:sp>
        <p:nvSpPr>
          <p:cNvPr id="2" name="Content Placeholder 1"/>
          <p:cNvSpPr>
            <a:spLocks noGrp="1"/>
          </p:cNvSpPr>
          <p:nvPr>
            <p:ph sz="half" idx="2"/>
          </p:nvPr>
        </p:nvSpPr>
        <p:spPr/>
        <p:txBody>
          <a:bodyPr/>
          <a:lstStyle/>
          <a:p>
            <a:r>
              <a:rPr lang="en-US" dirty="0" smtClean="0"/>
              <a:t>Concentrated on education as a means of combating Protestant Reformation </a:t>
            </a:r>
          </a:p>
          <a:p>
            <a:r>
              <a:rPr lang="en-US" dirty="0" smtClean="0"/>
              <a:t>Established missions, schools and universities </a:t>
            </a:r>
            <a:endParaRPr lang="en-US" dirty="0"/>
          </a:p>
        </p:txBody>
      </p:sp>
      <p:sp>
        <p:nvSpPr>
          <p:cNvPr id="3" name="Title 2"/>
          <p:cNvSpPr>
            <a:spLocks noGrp="1"/>
          </p:cNvSpPr>
          <p:nvPr>
            <p:ph type="title"/>
          </p:nvPr>
        </p:nvSpPr>
        <p:spPr/>
        <p:txBody>
          <a:bodyPr/>
          <a:lstStyle/>
          <a:p>
            <a:pPr algn="ctr"/>
            <a:r>
              <a:rPr lang="en-US" dirty="0" smtClean="0"/>
              <a:t>The Jesuits </a:t>
            </a:r>
            <a:endParaRPr lang="en-US" dirty="0"/>
          </a:p>
        </p:txBody>
      </p:sp>
    </p:spTree>
    <p:extLst>
      <p:ext uri="{BB962C8B-B14F-4D97-AF65-F5344CB8AC3E}">
        <p14:creationId xmlns:p14="http://schemas.microsoft.com/office/powerpoint/2010/main" val="170719444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lstStyle/>
          <a:p>
            <a:r>
              <a:rPr lang="en-US" dirty="0" smtClean="0"/>
              <a:t>Women take more active role in religious orders</a:t>
            </a:r>
          </a:p>
          <a:p>
            <a:endParaRPr lang="en-US" dirty="0"/>
          </a:p>
          <a:p>
            <a:r>
              <a:rPr lang="en-US" dirty="0" smtClean="0"/>
              <a:t>Nuns could help, the poor, orphaned or the sick. </a:t>
            </a:r>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029200" y="1371600"/>
            <a:ext cx="3646999" cy="4876800"/>
          </a:xfrm>
        </p:spPr>
      </p:pic>
      <p:sp>
        <p:nvSpPr>
          <p:cNvPr id="4" name="Title 3"/>
          <p:cNvSpPr>
            <a:spLocks noGrp="1"/>
          </p:cNvSpPr>
          <p:nvPr>
            <p:ph type="title"/>
          </p:nvPr>
        </p:nvSpPr>
        <p:spPr/>
        <p:txBody>
          <a:bodyPr/>
          <a:lstStyle/>
          <a:p>
            <a:pPr algn="ctr"/>
            <a:r>
              <a:rPr lang="en-US" dirty="0" smtClean="0"/>
              <a:t>Women and the Church </a:t>
            </a:r>
            <a:endParaRPr lang="en-US" dirty="0"/>
          </a:p>
        </p:txBody>
      </p:sp>
    </p:spTree>
    <p:extLst>
      <p:ext uri="{BB962C8B-B14F-4D97-AF65-F5344CB8AC3E}">
        <p14:creationId xmlns:p14="http://schemas.microsoft.com/office/powerpoint/2010/main" val="252608116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lstStyle/>
          <a:p>
            <a:r>
              <a:rPr lang="en-US" dirty="0" smtClean="0"/>
              <a:t>Spanish Inquisition</a:t>
            </a:r>
          </a:p>
          <a:p>
            <a:endParaRPr lang="en-US" dirty="0"/>
          </a:p>
          <a:p>
            <a:r>
              <a:rPr lang="en-US" dirty="0" smtClean="0"/>
              <a:t>Imposed religious conformity </a:t>
            </a:r>
          </a:p>
          <a:p>
            <a:endParaRPr lang="en-US" dirty="0"/>
          </a:p>
          <a:p>
            <a:r>
              <a:rPr lang="en-US" dirty="0" smtClean="0"/>
              <a:t>Religious intolerance and anti-Semitism increased  </a:t>
            </a:r>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648200" y="2151396"/>
            <a:ext cx="4038600" cy="3185445"/>
          </a:xfrm>
        </p:spPr>
      </p:pic>
      <p:sp>
        <p:nvSpPr>
          <p:cNvPr id="4" name="Title 3"/>
          <p:cNvSpPr>
            <a:spLocks noGrp="1"/>
          </p:cNvSpPr>
          <p:nvPr>
            <p:ph type="title"/>
          </p:nvPr>
        </p:nvSpPr>
        <p:spPr/>
        <p:txBody>
          <a:bodyPr/>
          <a:lstStyle/>
          <a:p>
            <a:pPr algn="ctr"/>
            <a:r>
              <a:rPr lang="en-US" dirty="0" smtClean="0"/>
              <a:t>Inquisitions </a:t>
            </a:r>
            <a:endParaRPr lang="en-US" dirty="0"/>
          </a:p>
        </p:txBody>
      </p:sp>
    </p:spTree>
    <p:extLst>
      <p:ext uri="{BB962C8B-B14F-4D97-AF65-F5344CB8AC3E}">
        <p14:creationId xmlns:p14="http://schemas.microsoft.com/office/powerpoint/2010/main" val="23541302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p:cNvSpPr>
          <p:nvPr>
            <p:ph type="title"/>
          </p:nvPr>
        </p:nvSpPr>
        <p:spPr bwMode="auto">
          <a:xfrm>
            <a:off x="457200" y="274638"/>
            <a:ext cx="8229600" cy="106362"/>
          </a:xfrm>
        </p:spPr>
        <p:txBody>
          <a:bodyPr wrap="square" lIns="91440" tIns="45720" rIns="91440" bIns="45720" numCol="1" anchorCtr="0" compatLnSpc="1">
            <a:prstTxWarp prst="textNoShape">
              <a:avLst/>
            </a:prstTxWarp>
            <a:normAutofit fontScale="90000"/>
          </a:bodyPr>
          <a:lstStyle/>
          <a:p>
            <a:pPr algn="ctr" eaLnBrk="1" hangingPunct="1">
              <a:defRPr/>
            </a:pPr>
            <a:r>
              <a:rPr lang="en-US" sz="1400" i="1" smtClean="0">
                <a:effectLst/>
              </a:rPr>
              <a:t>David </a:t>
            </a:r>
            <a:r>
              <a:rPr lang="en-US" sz="1400" smtClean="0">
                <a:effectLst/>
              </a:rPr>
              <a:t>by Michelangelo</a:t>
            </a:r>
            <a:r>
              <a:rPr lang="en-US" sz="3700" smtClean="0">
                <a:effectLst/>
              </a:rPr>
              <a:t> </a:t>
            </a:r>
          </a:p>
        </p:txBody>
      </p:sp>
      <p:sp>
        <p:nvSpPr>
          <p:cNvPr id="30722" name="Rectangle 3"/>
          <p:cNvSpPr>
            <a:spLocks noGrp="1"/>
          </p:cNvSpPr>
          <p:nvPr>
            <p:ph type="body" idx="1"/>
          </p:nvPr>
        </p:nvSpPr>
        <p:spPr/>
        <p:txBody>
          <a:bodyPr/>
          <a:lstStyle/>
          <a:p>
            <a:pPr eaLnBrk="1" hangingPunct="1"/>
            <a:endParaRPr lang="en-US" smtClean="0"/>
          </a:p>
        </p:txBody>
      </p:sp>
      <p:pic>
        <p:nvPicPr>
          <p:cNvPr id="30723" name="Picture 4" descr="david"/>
          <p:cNvPicPr>
            <a:picLocks noChangeAspect="1" noChangeArrowheads="1"/>
          </p:cNvPicPr>
          <p:nvPr/>
        </p:nvPicPr>
        <p:blipFill>
          <a:blip r:embed="rId2"/>
          <a:srcRect/>
          <a:stretch>
            <a:fillRect/>
          </a:stretch>
        </p:blipFill>
        <p:spPr bwMode="auto">
          <a:xfrm>
            <a:off x="1524000" y="457200"/>
            <a:ext cx="6029325" cy="6400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p:cNvSpPr>
          <p:nvPr>
            <p:ph type="title"/>
          </p:nvPr>
        </p:nvSpPr>
        <p:spPr bwMode="auto">
          <a:xfrm>
            <a:off x="457200" y="274638"/>
            <a:ext cx="8229600" cy="487362"/>
          </a:xfrm>
        </p:spPr>
        <p:txBody>
          <a:bodyPr wrap="square" lIns="91440" tIns="45720" rIns="91440" bIns="45720" numCol="1" anchorCtr="0" compatLnSpc="1">
            <a:prstTxWarp prst="textNoShape">
              <a:avLst/>
            </a:prstTxWarp>
          </a:bodyPr>
          <a:lstStyle/>
          <a:p>
            <a:pPr algn="ctr" eaLnBrk="1" hangingPunct="1">
              <a:defRPr/>
            </a:pPr>
            <a:r>
              <a:rPr lang="en-US" sz="1600" smtClean="0">
                <a:effectLst/>
              </a:rPr>
              <a:t>Saint Peter Basilica</a:t>
            </a:r>
          </a:p>
        </p:txBody>
      </p:sp>
      <p:sp>
        <p:nvSpPr>
          <p:cNvPr id="31746" name="Rectangle 3"/>
          <p:cNvSpPr>
            <a:spLocks noGrp="1"/>
          </p:cNvSpPr>
          <p:nvPr>
            <p:ph type="body" idx="1"/>
          </p:nvPr>
        </p:nvSpPr>
        <p:spPr/>
        <p:txBody>
          <a:bodyPr/>
          <a:lstStyle/>
          <a:p>
            <a:pPr eaLnBrk="1" hangingPunct="1"/>
            <a:endParaRPr lang="en-US" smtClean="0"/>
          </a:p>
        </p:txBody>
      </p:sp>
      <p:pic>
        <p:nvPicPr>
          <p:cNvPr id="31747" name="Picture 4" descr="Petersdom_von_Engelsburg_gesehen"/>
          <p:cNvPicPr>
            <a:picLocks noChangeAspect="1" noChangeArrowheads="1"/>
          </p:cNvPicPr>
          <p:nvPr/>
        </p:nvPicPr>
        <p:blipFill>
          <a:blip r:embed="rId2"/>
          <a:srcRect/>
          <a:stretch>
            <a:fillRect/>
          </a:stretch>
        </p:blipFill>
        <p:spPr bwMode="auto">
          <a:xfrm>
            <a:off x="1066800" y="1066800"/>
            <a:ext cx="6781800" cy="52752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endParaRPr lang="en-US"/>
          </a:p>
        </p:txBody>
      </p:sp>
    </p:spTree>
    <p:extLst>
      <p:ext uri="{BB962C8B-B14F-4D97-AF65-F5344CB8AC3E}">
        <p14:creationId xmlns:p14="http://schemas.microsoft.com/office/powerpoint/2010/main" val="10246177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274638"/>
            <a:ext cx="9144000" cy="1143000"/>
          </a:xfrm>
        </p:spPr>
        <p:txBody>
          <a:bodyPr>
            <a:normAutofit fontScale="90000"/>
          </a:bodyPr>
          <a:lstStyle/>
          <a:p>
            <a:r>
              <a:rPr lang="en-US" dirty="0" smtClean="0"/>
              <a:t>Analyze how Italy’s geographic location will impact it’s ability to trade. </a:t>
            </a:r>
            <a:endParaRPr lang="en-US"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447799"/>
            <a:ext cx="9144000" cy="54102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047992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457200" y="1481138"/>
            <a:ext cx="4038600" cy="4525962"/>
          </a:xfrm>
        </p:spPr>
        <p:txBody>
          <a:bodyPr>
            <a:normAutofit/>
          </a:bodyPr>
          <a:lstStyle/>
          <a:p>
            <a:pPr marL="365760" indent="-256032" eaLnBrk="1" fontAlgn="auto" hangingPunct="1">
              <a:spcAft>
                <a:spcPts val="0"/>
              </a:spcAft>
              <a:buFont typeface="Wingdings 3"/>
              <a:buChar char=""/>
              <a:defRPr/>
            </a:pPr>
            <a:r>
              <a:rPr lang="en-US" dirty="0" smtClean="0"/>
              <a:t>No Italian nation exists at this time</a:t>
            </a:r>
          </a:p>
          <a:p>
            <a:pPr marL="365760" indent="-256032" eaLnBrk="1" fontAlgn="auto" hangingPunct="1">
              <a:spcAft>
                <a:spcPts val="0"/>
              </a:spcAft>
              <a:buFont typeface="Wingdings 3"/>
              <a:buChar char=""/>
              <a:defRPr/>
            </a:pPr>
            <a:endParaRPr lang="en-US" dirty="0"/>
          </a:p>
          <a:p>
            <a:pPr marL="109728" indent="0" eaLnBrk="1" fontAlgn="auto" hangingPunct="1">
              <a:spcAft>
                <a:spcPts val="0"/>
              </a:spcAft>
              <a:buFont typeface="Wingdings 3"/>
              <a:buNone/>
              <a:defRPr/>
            </a:pPr>
            <a:endParaRPr lang="en-US" dirty="0" smtClean="0"/>
          </a:p>
          <a:p>
            <a:pPr marL="365760" indent="-256032" eaLnBrk="1" fontAlgn="auto" hangingPunct="1">
              <a:spcAft>
                <a:spcPts val="0"/>
              </a:spcAft>
              <a:buFont typeface="Wingdings 3"/>
              <a:buChar char=""/>
              <a:defRPr/>
            </a:pPr>
            <a:r>
              <a:rPr lang="en-US" dirty="0" smtClean="0"/>
              <a:t>Italy is compromised of individual and unique city-states </a:t>
            </a:r>
            <a:endParaRPr lang="en-US" dirty="0"/>
          </a:p>
        </p:txBody>
      </p:sp>
      <p:pic>
        <p:nvPicPr>
          <p:cNvPr id="15362" name="Content Placeholder 4"/>
          <p:cNvPicPr>
            <a:picLocks noGrp="1" noChangeAspect="1"/>
          </p:cNvPicPr>
          <p:nvPr>
            <p:ph sz="half" idx="2"/>
          </p:nvPr>
        </p:nvPicPr>
        <p:blipFill>
          <a:blip r:embed="rId2"/>
          <a:srcRect/>
          <a:stretch>
            <a:fillRect/>
          </a:stretch>
        </p:blipFill>
        <p:spPr>
          <a:xfrm>
            <a:off x="4343400" y="990600"/>
            <a:ext cx="4495800" cy="5791200"/>
          </a:xfrm>
        </p:spPr>
      </p:pic>
      <p:sp>
        <p:nvSpPr>
          <p:cNvPr id="3" name="Title 2"/>
          <p:cNvSpPr>
            <a:spLocks noGrp="1"/>
          </p:cNvSpPr>
          <p:nvPr>
            <p:ph type="title"/>
          </p:nvPr>
        </p:nvSpPr>
        <p:spPr>
          <a:xfrm>
            <a:off x="457200" y="0"/>
            <a:ext cx="8229600" cy="1143000"/>
          </a:xfrm>
        </p:spPr>
        <p:txBody>
          <a:bodyPr/>
          <a:lstStyle/>
          <a:p>
            <a:pPr algn="ctr" eaLnBrk="1" fontAlgn="auto" hangingPunct="1">
              <a:spcAft>
                <a:spcPts val="0"/>
              </a:spcAft>
              <a:defRPr/>
            </a:pPr>
            <a:r>
              <a:rPr lang="en-US" dirty="0" smtClean="0"/>
              <a:t>Rise of Italian City-States </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lstStyle/>
          <a:p>
            <a:r>
              <a:rPr lang="en-US" dirty="0" smtClean="0"/>
              <a:t>Urban areas began to specialize </a:t>
            </a:r>
          </a:p>
          <a:p>
            <a:endParaRPr lang="en-US" dirty="0"/>
          </a:p>
          <a:p>
            <a:r>
              <a:rPr lang="en-US" dirty="0" smtClean="0"/>
              <a:t>Merchants became very wealthy </a:t>
            </a:r>
            <a:endParaRPr lang="en-US" dirty="0"/>
          </a:p>
        </p:txBody>
      </p:sp>
      <p:sp>
        <p:nvSpPr>
          <p:cNvPr id="4" name="Title 3"/>
          <p:cNvSpPr>
            <a:spLocks noGrp="1"/>
          </p:cNvSpPr>
          <p:nvPr>
            <p:ph type="title"/>
          </p:nvPr>
        </p:nvSpPr>
        <p:spPr/>
        <p:txBody>
          <a:bodyPr/>
          <a:lstStyle/>
          <a:p>
            <a:pPr algn="ctr"/>
            <a:r>
              <a:rPr lang="en-US" dirty="0" smtClean="0"/>
              <a:t>Rise of Italian City States</a:t>
            </a:r>
            <a:endParaRPr lang="en-US" dirty="0"/>
          </a:p>
        </p:txBody>
      </p:sp>
      <p:pic>
        <p:nvPicPr>
          <p:cNvPr id="1026"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5064113" y="2171214"/>
            <a:ext cx="4233878" cy="41533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4437788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2.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3.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4.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docProps/app.xml><?xml version="1.0" encoding="utf-8"?>
<Properties xmlns="http://schemas.openxmlformats.org/officeDocument/2006/extended-properties" xmlns:vt="http://schemas.openxmlformats.org/officeDocument/2006/docPropsVTypes">
  <Template>Concourse</Template>
  <TotalTime>4061</TotalTime>
  <Words>705</Words>
  <Application>Microsoft Office PowerPoint</Application>
  <PresentationFormat>On-screen Show (4:3)</PresentationFormat>
  <Paragraphs>124</Paragraphs>
  <Slides>37</Slides>
  <Notes>1</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Concourse</vt:lpstr>
      <vt:lpstr>Standard 4, Unit 3- Chapter 14</vt:lpstr>
      <vt:lpstr>Bell Ringer </vt:lpstr>
      <vt:lpstr>PowerPoint Presentation</vt:lpstr>
      <vt:lpstr>David by Michelangelo </vt:lpstr>
      <vt:lpstr>Saint Peter Basilica</vt:lpstr>
      <vt:lpstr>PowerPoint Presentation</vt:lpstr>
      <vt:lpstr>Analyze how Italy’s geographic location will impact it’s ability to trade. </vt:lpstr>
      <vt:lpstr>Rise of Italian City-States </vt:lpstr>
      <vt:lpstr>Rise of Italian City States</vt:lpstr>
      <vt:lpstr>Routes of the Crusades</vt:lpstr>
      <vt:lpstr>Trade Routes </vt:lpstr>
      <vt:lpstr>Refuge for Scholars </vt:lpstr>
      <vt:lpstr>PowerPoint Presentation</vt:lpstr>
      <vt:lpstr>Venice- Trading Center </vt:lpstr>
      <vt:lpstr>Florence and it’s Banks! </vt:lpstr>
      <vt:lpstr>The Rise of Powerful Merchants </vt:lpstr>
      <vt:lpstr>Political Views of the Renaissance  </vt:lpstr>
      <vt:lpstr>Political Views </vt:lpstr>
      <vt:lpstr>Now Let’s Review</vt:lpstr>
      <vt:lpstr>DBQ </vt:lpstr>
      <vt:lpstr>Humanism </vt:lpstr>
      <vt:lpstr>Humanism </vt:lpstr>
      <vt:lpstr>Humanities </vt:lpstr>
      <vt:lpstr>Secular Writings </vt:lpstr>
      <vt:lpstr>DBQ</vt:lpstr>
      <vt:lpstr>Answer you lesson essential question… </vt:lpstr>
      <vt:lpstr>Reflective Summary </vt:lpstr>
      <vt:lpstr>PowerPoint Presentation</vt:lpstr>
      <vt:lpstr>Foldable instructions </vt:lpstr>
      <vt:lpstr>And they looked to the stars…</vt:lpstr>
      <vt:lpstr>The Printing Revolution </vt:lpstr>
      <vt:lpstr>Interactive map of the spread of the Printing Press </vt:lpstr>
      <vt:lpstr>PowerPoint Presentation</vt:lpstr>
      <vt:lpstr>The Counter Reformation </vt:lpstr>
      <vt:lpstr>The Jesuits </vt:lpstr>
      <vt:lpstr>Women and the Church </vt:lpstr>
      <vt:lpstr>Inquisitions </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Standard 4- Chapter 14</dc:title>
  <dc:creator>Sara</dc:creator>
  <cp:lastModifiedBy>NBHS Staff</cp:lastModifiedBy>
  <cp:revision>43</cp:revision>
  <dcterms:created xsi:type="dcterms:W3CDTF">2014-02-26T10:11:36Z</dcterms:created>
  <dcterms:modified xsi:type="dcterms:W3CDTF">2015-09-29T17:02:10Z</dcterms:modified>
</cp:coreProperties>
</file>