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7"/>
  </p:notesMasterIdLst>
  <p:handoutMasterIdLst>
    <p:handoutMasterId r:id="rId68"/>
  </p:handoutMasterIdLst>
  <p:sldIdLst>
    <p:sldId id="320" r:id="rId2"/>
    <p:sldId id="256" r:id="rId3"/>
    <p:sldId id="257" r:id="rId4"/>
    <p:sldId id="259" r:id="rId5"/>
    <p:sldId id="258" r:id="rId6"/>
    <p:sldId id="260" r:id="rId7"/>
    <p:sldId id="261" r:id="rId8"/>
    <p:sldId id="315" r:id="rId9"/>
    <p:sldId id="316" r:id="rId10"/>
    <p:sldId id="262" r:id="rId11"/>
    <p:sldId id="263" r:id="rId12"/>
    <p:sldId id="264" r:id="rId13"/>
    <p:sldId id="265" r:id="rId14"/>
    <p:sldId id="266" r:id="rId15"/>
    <p:sldId id="271" r:id="rId16"/>
    <p:sldId id="267" r:id="rId17"/>
    <p:sldId id="268" r:id="rId18"/>
    <p:sldId id="269" r:id="rId19"/>
    <p:sldId id="304" r:id="rId20"/>
    <p:sldId id="270" r:id="rId21"/>
    <p:sldId id="272" r:id="rId22"/>
    <p:sldId id="273" r:id="rId23"/>
    <p:sldId id="274" r:id="rId24"/>
    <p:sldId id="305" r:id="rId25"/>
    <p:sldId id="317" r:id="rId26"/>
    <p:sldId id="275" r:id="rId27"/>
    <p:sldId id="318" r:id="rId28"/>
    <p:sldId id="319" r:id="rId29"/>
    <p:sldId id="276" r:id="rId30"/>
    <p:sldId id="277" r:id="rId31"/>
    <p:sldId id="278" r:id="rId32"/>
    <p:sldId id="279" r:id="rId33"/>
    <p:sldId id="280" r:id="rId34"/>
    <p:sldId id="281" r:id="rId35"/>
    <p:sldId id="282" r:id="rId36"/>
    <p:sldId id="283" r:id="rId37"/>
    <p:sldId id="284" r:id="rId38"/>
    <p:sldId id="294" r:id="rId39"/>
    <p:sldId id="293" r:id="rId40"/>
    <p:sldId id="285" r:id="rId41"/>
    <p:sldId id="286" r:id="rId42"/>
    <p:sldId id="287" r:id="rId43"/>
    <p:sldId id="288" r:id="rId44"/>
    <p:sldId id="289" r:id="rId45"/>
    <p:sldId id="290" r:id="rId46"/>
    <p:sldId id="291" r:id="rId47"/>
    <p:sldId id="292" r:id="rId48"/>
    <p:sldId id="295" r:id="rId49"/>
    <p:sldId id="296" r:id="rId50"/>
    <p:sldId id="297" r:id="rId51"/>
    <p:sldId id="299" r:id="rId52"/>
    <p:sldId id="298" r:id="rId53"/>
    <p:sldId id="300" r:id="rId54"/>
    <p:sldId id="301" r:id="rId55"/>
    <p:sldId id="302" r:id="rId56"/>
    <p:sldId id="303" r:id="rId57"/>
    <p:sldId id="306" r:id="rId58"/>
    <p:sldId id="307" r:id="rId59"/>
    <p:sldId id="308" r:id="rId60"/>
    <p:sldId id="309" r:id="rId61"/>
    <p:sldId id="310" r:id="rId62"/>
    <p:sldId id="311" r:id="rId63"/>
    <p:sldId id="312" r:id="rId64"/>
    <p:sldId id="313" r:id="rId65"/>
    <p:sldId id="314"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70" d="100"/>
          <a:sy n="70" d="100"/>
        </p:scale>
        <p:origin x="-138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9DE3630-93AC-4A00-A1F3-DFC590F0390C}" type="datetimeFigureOut">
              <a:rPr lang="en-US" smtClean="0"/>
              <a:t>11/2/2015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2A0722C-5945-4D99-B9E5-60EF999F4BCA}" type="slidenum">
              <a:rPr lang="en-US" smtClean="0"/>
              <a:t>‹#›</a:t>
            </a:fld>
            <a:endParaRPr lang="en-US"/>
          </a:p>
        </p:txBody>
      </p:sp>
    </p:spTree>
    <p:extLst>
      <p:ext uri="{BB962C8B-B14F-4D97-AF65-F5344CB8AC3E}">
        <p14:creationId xmlns:p14="http://schemas.microsoft.com/office/powerpoint/2010/main" val="363142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2E8BFBA-6D4F-4E67-9FBE-AE63C5C8147E}" type="datetimeFigureOut">
              <a:rPr lang="en-US" smtClean="0"/>
              <a:t>11/2/2015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50F105F-C0D2-41A6-A96D-D03415C50163}" type="slidenum">
              <a:rPr lang="en-US" smtClean="0"/>
              <a:t>‹#›</a:t>
            </a:fld>
            <a:endParaRPr lang="en-US"/>
          </a:p>
        </p:txBody>
      </p:sp>
    </p:spTree>
    <p:extLst>
      <p:ext uri="{BB962C8B-B14F-4D97-AF65-F5344CB8AC3E}">
        <p14:creationId xmlns:p14="http://schemas.microsoft.com/office/powerpoint/2010/main" val="180356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1519, the throne of the Holy</a:t>
            </a:r>
            <a:r>
              <a:rPr lang="en-US" baseline="0" dirty="0" smtClean="0"/>
              <a:t> Roman empire became vacant, position elective; Charles borrowed money to buy votes, became Holy Roman emperor (Holdings expanded to parts of Italy, Austria, various German states. </a:t>
            </a:r>
            <a:endParaRPr lang="en-US" dirty="0"/>
          </a:p>
        </p:txBody>
      </p:sp>
      <p:sp>
        <p:nvSpPr>
          <p:cNvPr id="4" name="Slide Number Placeholder 3"/>
          <p:cNvSpPr>
            <a:spLocks noGrp="1"/>
          </p:cNvSpPr>
          <p:nvPr>
            <p:ph type="sldNum" sz="quarter" idx="10"/>
          </p:nvPr>
        </p:nvSpPr>
        <p:spPr/>
        <p:txBody>
          <a:bodyPr/>
          <a:lstStyle/>
          <a:p>
            <a:fld id="{E50F105F-C0D2-41A6-A96D-D03415C50163}" type="slidenum">
              <a:rPr lang="en-US" smtClean="0"/>
              <a:t>4</a:t>
            </a:fld>
            <a:endParaRPr lang="en-US"/>
          </a:p>
        </p:txBody>
      </p:sp>
    </p:spTree>
    <p:extLst>
      <p:ext uri="{BB962C8B-B14F-4D97-AF65-F5344CB8AC3E}">
        <p14:creationId xmlns:p14="http://schemas.microsoft.com/office/powerpoint/2010/main" val="65419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Gave the right of German princes the right to decide</a:t>
            </a:r>
            <a:r>
              <a:rPr lang="en-US" baseline="0" dirty="0" smtClean="0"/>
              <a:t> if his state would be Catholic or Protestant. </a:t>
            </a:r>
          </a:p>
          <a:p>
            <a:r>
              <a:rPr lang="en-US" baseline="0" dirty="0" smtClean="0"/>
              <a:t>Charles vision of a Catholic Europe never became a reality </a:t>
            </a:r>
          </a:p>
          <a:p>
            <a:r>
              <a:rPr lang="en-US" baseline="0" dirty="0" smtClean="0"/>
              <a:t>Constant warfare also brought Charles to brink of bankruptcy </a:t>
            </a:r>
            <a:endParaRPr lang="en-US" dirty="0"/>
          </a:p>
        </p:txBody>
      </p:sp>
      <p:sp>
        <p:nvSpPr>
          <p:cNvPr id="4" name="Slide Number Placeholder 3"/>
          <p:cNvSpPr>
            <a:spLocks noGrp="1"/>
          </p:cNvSpPr>
          <p:nvPr>
            <p:ph type="sldNum" sz="quarter" idx="10"/>
          </p:nvPr>
        </p:nvSpPr>
        <p:spPr/>
        <p:txBody>
          <a:bodyPr/>
          <a:lstStyle/>
          <a:p>
            <a:fld id="{E50F105F-C0D2-41A6-A96D-D03415C50163}" type="slidenum">
              <a:rPr lang="en-US" smtClean="0"/>
              <a:t>7</a:t>
            </a:fld>
            <a:endParaRPr lang="en-US"/>
          </a:p>
        </p:txBody>
      </p:sp>
    </p:spTree>
    <p:extLst>
      <p:ext uri="{BB962C8B-B14F-4D97-AF65-F5344CB8AC3E}">
        <p14:creationId xmlns:p14="http://schemas.microsoft.com/office/powerpoint/2010/main" val="582625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Frustrated</a:t>
            </a:r>
            <a:r>
              <a:rPr lang="en-US" baseline="0" dirty="0" smtClean="0"/>
              <a:t> by failures in Europe, 1556 Charles V gave up thrones, decided to divide large empire, Split empire between his brother and son. Brother took over the Hapsburg holdings in Austria, Son Philip II ruled Netherlands, Spain, Sicily and Spain’s colonies. </a:t>
            </a:r>
          </a:p>
        </p:txBody>
      </p:sp>
      <p:sp>
        <p:nvSpPr>
          <p:cNvPr id="4" name="Slide Number Placeholder 3"/>
          <p:cNvSpPr>
            <a:spLocks noGrp="1"/>
          </p:cNvSpPr>
          <p:nvPr>
            <p:ph type="sldNum" sz="quarter" idx="10"/>
          </p:nvPr>
        </p:nvSpPr>
        <p:spPr/>
        <p:txBody>
          <a:bodyPr/>
          <a:lstStyle/>
          <a:p>
            <a:fld id="{E50F105F-C0D2-41A6-A96D-D03415C50163}" type="slidenum">
              <a:rPr lang="en-US" smtClean="0"/>
              <a:t>10</a:t>
            </a:fld>
            <a:endParaRPr lang="en-US"/>
          </a:p>
        </p:txBody>
      </p:sp>
    </p:spTree>
    <p:extLst>
      <p:ext uri="{BB962C8B-B14F-4D97-AF65-F5344CB8AC3E}">
        <p14:creationId xmlns:p14="http://schemas.microsoft.com/office/powerpoint/2010/main" val="1010155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Queen Elizabeth</a:t>
            </a:r>
            <a:r>
              <a:rPr lang="en-US" baseline="0" dirty="0" smtClean="0"/>
              <a:t> allowed her ship captains to attack Spanish ships that were leaving the colonies with gold and silver </a:t>
            </a:r>
            <a:endParaRPr lang="en-US" dirty="0"/>
          </a:p>
        </p:txBody>
      </p:sp>
      <p:sp>
        <p:nvSpPr>
          <p:cNvPr id="4" name="Slide Number Placeholder 3"/>
          <p:cNvSpPr>
            <a:spLocks noGrp="1"/>
          </p:cNvSpPr>
          <p:nvPr>
            <p:ph type="sldNum" sz="quarter" idx="10"/>
          </p:nvPr>
        </p:nvSpPr>
        <p:spPr/>
        <p:txBody>
          <a:bodyPr/>
          <a:lstStyle/>
          <a:p>
            <a:fld id="{E50F105F-C0D2-41A6-A96D-D03415C50163}" type="slidenum">
              <a:rPr lang="en-US" smtClean="0"/>
              <a:t>12</a:t>
            </a:fld>
            <a:endParaRPr lang="en-US"/>
          </a:p>
        </p:txBody>
      </p:sp>
    </p:spTree>
    <p:extLst>
      <p:ext uri="{BB962C8B-B14F-4D97-AF65-F5344CB8AC3E}">
        <p14:creationId xmlns:p14="http://schemas.microsoft.com/office/powerpoint/2010/main" val="290011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0F105F-C0D2-41A6-A96D-D03415C50163}" type="slidenum">
              <a:rPr lang="en-US" smtClean="0"/>
              <a:t>13</a:t>
            </a:fld>
            <a:endParaRPr lang="en-US"/>
          </a:p>
        </p:txBody>
      </p:sp>
    </p:spTree>
    <p:extLst>
      <p:ext uri="{BB962C8B-B14F-4D97-AF65-F5344CB8AC3E}">
        <p14:creationId xmlns:p14="http://schemas.microsoft.com/office/powerpoint/2010/main" val="2410038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D2FC0EC-DAA6-437C-B130-5F8EFC77DC9A}" type="datetimeFigureOut">
              <a:rPr lang="en-US" smtClean="0"/>
              <a:t>11/2/2015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EE7F077-8C5F-48C9-A309-37CC2DB9D8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2FC0EC-DAA6-437C-B130-5F8EFC77DC9A}" type="datetimeFigureOut">
              <a:rPr lang="en-US" smtClean="0"/>
              <a:t>11/2/2015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EE7F077-8C5F-48C9-A309-37CC2DB9D8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D2FC0EC-DAA6-437C-B130-5F8EFC77DC9A}" type="datetimeFigureOut">
              <a:rPr lang="en-US" smtClean="0"/>
              <a:t>11/2/2015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EE7F077-8C5F-48C9-A309-37CC2DB9D8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2FC0EC-DAA6-437C-B130-5F8EFC77DC9A}" type="datetimeFigureOut">
              <a:rPr lang="en-US" smtClean="0"/>
              <a:t>11/2/2015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EE7F077-8C5F-48C9-A309-37CC2DB9D86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D2FC0EC-DAA6-437C-B130-5F8EFC77DC9A}" type="datetimeFigureOut">
              <a:rPr lang="en-US" smtClean="0"/>
              <a:t>11/2/2015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EE7F077-8C5F-48C9-A309-37CC2DB9D86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2FC0EC-DAA6-437C-B130-5F8EFC77DC9A}" type="datetimeFigureOut">
              <a:rPr lang="en-US" smtClean="0"/>
              <a:t>11/2/2015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EE7F077-8C5F-48C9-A309-37CC2DB9D86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D2FC0EC-DAA6-437C-B130-5F8EFC77DC9A}" type="datetimeFigureOut">
              <a:rPr lang="en-US" smtClean="0"/>
              <a:t>11/2/2015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EE7F077-8C5F-48C9-A309-37CC2DB9D86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D2FC0EC-DAA6-437C-B130-5F8EFC77DC9A}" type="datetimeFigureOut">
              <a:rPr lang="en-US" smtClean="0"/>
              <a:t>11/2/2015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EE7F077-8C5F-48C9-A309-37CC2DB9D8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D2FC0EC-DAA6-437C-B130-5F8EFC77DC9A}" type="datetimeFigureOut">
              <a:rPr lang="en-US" smtClean="0"/>
              <a:t>11/2/2015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6EE7F077-8C5F-48C9-A309-37CC2DB9D8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D2FC0EC-DAA6-437C-B130-5F8EFC77DC9A}" type="datetimeFigureOut">
              <a:rPr lang="en-US" smtClean="0"/>
              <a:t>11/2/2015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EE7F077-8C5F-48C9-A309-37CC2DB9D86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D2FC0EC-DAA6-437C-B130-5F8EFC77DC9A}" type="datetimeFigureOut">
              <a:rPr lang="en-US" smtClean="0"/>
              <a:t>11/2/2015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EE7F077-8C5F-48C9-A309-37CC2DB9D868}"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D2FC0EC-DAA6-437C-B130-5F8EFC77DC9A}" type="datetimeFigureOut">
              <a:rPr lang="en-US" smtClean="0"/>
              <a:t>11/2/2015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EE7F077-8C5F-48C9-A309-37CC2DB9D8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schoolhistory.co.uk/lessons/armada/map.ht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youtube.com/watch?v=AsuSxqG_-ko"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852eroBwDrA" TargetMode="External"/><Relationship Id="rId2" Type="http://schemas.openxmlformats.org/officeDocument/2006/relationships/hyperlink" Target="https://www.youtube.com/watch?v=XxIzMr2Ekp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u3h_RyFEV0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Bell Ringer </a:t>
            </a:r>
            <a:endParaRPr lang="en-US" dirty="0"/>
          </a:p>
        </p:txBody>
      </p:sp>
      <p:sp>
        <p:nvSpPr>
          <p:cNvPr id="3" name="Content Placeholder 2"/>
          <p:cNvSpPr>
            <a:spLocks noGrp="1"/>
          </p:cNvSpPr>
          <p:nvPr>
            <p:ph idx="1"/>
          </p:nvPr>
        </p:nvSpPr>
        <p:spPr/>
        <p:txBody>
          <a:bodyPr/>
          <a:lstStyle/>
          <a:p>
            <a:r>
              <a:rPr lang="en-US" dirty="0" smtClean="0"/>
              <a:t>What are two European countries will establish colonies in the new world? </a:t>
            </a:r>
          </a:p>
          <a:p>
            <a:endParaRPr lang="en-US" dirty="0"/>
          </a:p>
          <a:p>
            <a:r>
              <a:rPr lang="en-US" dirty="0" smtClean="0"/>
              <a:t>What goods/items will they be looking for? </a:t>
            </a:r>
          </a:p>
          <a:p>
            <a:endParaRPr lang="en-US" dirty="0"/>
          </a:p>
          <a:p>
            <a:r>
              <a:rPr lang="en-US" dirty="0" smtClean="0"/>
              <a:t>What economic system will they function under? </a:t>
            </a:r>
            <a:endParaRPr lang="en-US" dirty="0"/>
          </a:p>
        </p:txBody>
      </p:sp>
    </p:spTree>
    <p:extLst>
      <p:ext uri="{BB962C8B-B14F-4D97-AF65-F5344CB8AC3E}">
        <p14:creationId xmlns:p14="http://schemas.microsoft.com/office/powerpoint/2010/main" val="462648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89560"/>
          </a:xfrm>
        </p:spPr>
        <p:txBody>
          <a:bodyPr>
            <a:normAutofit fontScale="90000"/>
          </a:bodyPr>
          <a:lstStyle/>
          <a:p>
            <a:pPr algn="ctr"/>
            <a:r>
              <a:rPr lang="en-US" dirty="0" smtClean="0"/>
              <a:t>Division of the Empire </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838200"/>
            <a:ext cx="8686800" cy="5791200"/>
          </a:xfrm>
        </p:spPr>
      </p:pic>
    </p:spTree>
    <p:extLst>
      <p:ext uri="{BB962C8B-B14F-4D97-AF65-F5344CB8AC3E}">
        <p14:creationId xmlns:p14="http://schemas.microsoft.com/office/powerpoint/2010/main" val="4229804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King Philip II (son of Charles V)</a:t>
            </a:r>
            <a:endParaRPr lang="en-US" dirty="0"/>
          </a:p>
        </p:txBody>
      </p:sp>
      <p:sp>
        <p:nvSpPr>
          <p:cNvPr id="8" name="Content Placeholder 7"/>
          <p:cNvSpPr>
            <a:spLocks noGrp="1"/>
          </p:cNvSpPr>
          <p:nvPr>
            <p:ph sz="half" idx="1"/>
          </p:nvPr>
        </p:nvSpPr>
        <p:spPr>
          <a:xfrm>
            <a:off x="0" y="1600200"/>
            <a:ext cx="3733800" cy="4525963"/>
          </a:xfrm>
        </p:spPr>
        <p:txBody>
          <a:bodyPr/>
          <a:lstStyle/>
          <a:p>
            <a:endParaRPr lang="en-US" dirty="0" smtClean="0"/>
          </a:p>
          <a:p>
            <a:endParaRPr lang="en-US" dirty="0"/>
          </a:p>
          <a:p>
            <a:r>
              <a:rPr lang="en-US" dirty="0" smtClean="0"/>
              <a:t>Spain grew wealthy due to the gold from the colonies </a:t>
            </a:r>
          </a:p>
          <a:p>
            <a:pPr marL="0" indent="0">
              <a:buNone/>
            </a:pPr>
            <a:endParaRPr lang="en-US"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810000" y="1447800"/>
            <a:ext cx="4498975" cy="4538171"/>
          </a:xfrm>
        </p:spPr>
      </p:pic>
    </p:spTree>
    <p:extLst>
      <p:ext uri="{BB962C8B-B14F-4D97-AF65-F5344CB8AC3E}">
        <p14:creationId xmlns:p14="http://schemas.microsoft.com/office/powerpoint/2010/main" val="1338298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670560"/>
          </a:xfrm>
        </p:spPr>
        <p:txBody>
          <a:bodyPr/>
          <a:lstStyle/>
          <a:p>
            <a:pPr algn="ctr"/>
            <a:r>
              <a:rPr lang="en-US" dirty="0"/>
              <a:t>England </a:t>
            </a:r>
            <a:r>
              <a:rPr lang="en-US" dirty="0" smtClean="0"/>
              <a:t>vs. Spain</a:t>
            </a:r>
            <a:endParaRPr lang="en-US" dirty="0"/>
          </a:p>
        </p:txBody>
      </p:sp>
      <p:sp>
        <p:nvSpPr>
          <p:cNvPr id="6" name="Content Placeholder 5"/>
          <p:cNvSpPr>
            <a:spLocks noGrp="1"/>
          </p:cNvSpPr>
          <p:nvPr>
            <p:ph sz="half" idx="1"/>
          </p:nvPr>
        </p:nvSpPr>
        <p:spPr/>
        <p:txBody>
          <a:bodyPr/>
          <a:lstStyle/>
          <a:p>
            <a:pPr marL="0" indent="0" algn="ctr">
              <a:buNone/>
            </a:pPr>
            <a:r>
              <a:rPr lang="en-US" u="sng" dirty="0" smtClean="0"/>
              <a:t>England</a:t>
            </a:r>
          </a:p>
          <a:p>
            <a:r>
              <a:rPr lang="en-US" dirty="0" smtClean="0"/>
              <a:t>Protestant </a:t>
            </a:r>
          </a:p>
          <a:p>
            <a:pPr marL="0" indent="0">
              <a:buNone/>
            </a:pPr>
            <a:endParaRPr lang="en-US" dirty="0"/>
          </a:p>
          <a:p>
            <a:r>
              <a:rPr lang="en-US" dirty="0" smtClean="0"/>
              <a:t>Sea Dogs </a:t>
            </a:r>
          </a:p>
          <a:p>
            <a:endParaRPr lang="en-US" dirty="0"/>
          </a:p>
          <a:p>
            <a:r>
              <a:rPr lang="en-US" dirty="0" smtClean="0"/>
              <a:t>Court of Blood- Protestant rebellions </a:t>
            </a:r>
            <a:endParaRPr lang="en-US" dirty="0"/>
          </a:p>
        </p:txBody>
      </p:sp>
      <p:sp>
        <p:nvSpPr>
          <p:cNvPr id="7" name="Content Placeholder 6"/>
          <p:cNvSpPr>
            <a:spLocks noGrp="1"/>
          </p:cNvSpPr>
          <p:nvPr>
            <p:ph sz="half" idx="2"/>
          </p:nvPr>
        </p:nvSpPr>
        <p:spPr/>
        <p:txBody>
          <a:bodyPr/>
          <a:lstStyle/>
          <a:p>
            <a:pPr marL="0" indent="0" algn="ctr">
              <a:buNone/>
            </a:pPr>
            <a:r>
              <a:rPr lang="en-US" u="sng" dirty="0" smtClean="0"/>
              <a:t>Spain</a:t>
            </a:r>
          </a:p>
          <a:p>
            <a:r>
              <a:rPr lang="en-US" dirty="0" smtClean="0"/>
              <a:t>Catholic </a:t>
            </a:r>
          </a:p>
          <a:p>
            <a:endParaRPr lang="en-US" dirty="0"/>
          </a:p>
          <a:p>
            <a:r>
              <a:rPr lang="en-US" dirty="0" smtClean="0"/>
              <a:t>Spanish Armada </a:t>
            </a:r>
          </a:p>
          <a:p>
            <a:endParaRPr lang="en-US" dirty="0"/>
          </a:p>
          <a:p>
            <a:pPr marL="0" indent="0">
              <a:buNone/>
            </a:pPr>
            <a:endParaRPr lang="en-US" dirty="0"/>
          </a:p>
        </p:txBody>
      </p:sp>
      <p:sp>
        <p:nvSpPr>
          <p:cNvPr id="3" name="Rectangle 2"/>
          <p:cNvSpPr/>
          <p:nvPr/>
        </p:nvSpPr>
        <p:spPr>
          <a:xfrm>
            <a:off x="304800" y="1447800"/>
            <a:ext cx="3733800" cy="5257800"/>
          </a:xfrm>
          <a:prstGeom prst="rect">
            <a:avLst/>
          </a:prstGeom>
          <a:no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267200" y="1447800"/>
            <a:ext cx="3657600" cy="5257800"/>
          </a:xfrm>
          <a:prstGeom prst="rect">
            <a:avLst/>
          </a:prstGeom>
          <a:no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630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England is the Victor! </a:t>
            </a:r>
            <a:endParaRPr lang="en-US" dirty="0"/>
          </a:p>
        </p:txBody>
      </p:sp>
      <p:sp>
        <p:nvSpPr>
          <p:cNvPr id="5" name="Content Placeholder 4"/>
          <p:cNvSpPr>
            <a:spLocks noGrp="1"/>
          </p:cNvSpPr>
          <p:nvPr>
            <p:ph sz="half" idx="1"/>
          </p:nvPr>
        </p:nvSpPr>
        <p:spPr/>
        <p:txBody>
          <a:bodyPr>
            <a:normAutofit/>
          </a:bodyPr>
          <a:lstStyle/>
          <a:p>
            <a:r>
              <a:rPr lang="en-US" dirty="0" smtClean="0"/>
              <a:t>The Spanish Armada was defeated </a:t>
            </a:r>
          </a:p>
          <a:p>
            <a:endParaRPr lang="en-US" dirty="0"/>
          </a:p>
          <a:p>
            <a:r>
              <a:rPr lang="en-US" dirty="0" smtClean="0"/>
              <a:t>England remained Protestant</a:t>
            </a:r>
          </a:p>
          <a:p>
            <a:pPr marL="0" indent="0">
              <a:buNone/>
            </a:pPr>
            <a:endParaRPr lang="en-US" dirty="0"/>
          </a:p>
        </p:txBody>
      </p:sp>
      <p:sp>
        <p:nvSpPr>
          <p:cNvPr id="10" name="Content Placeholder 9"/>
          <p:cNvSpPr>
            <a:spLocks noGrp="1"/>
          </p:cNvSpPr>
          <p:nvPr>
            <p:ph sz="half" idx="2"/>
          </p:nvPr>
        </p:nvSpPr>
        <p:spPr/>
        <p:txBody>
          <a:bodyPr>
            <a:normAutofit/>
          </a:bodyPr>
          <a:lstStyle/>
          <a:p>
            <a:r>
              <a:rPr lang="en-US" dirty="0">
                <a:hlinkClick r:id="rId3"/>
              </a:rPr>
              <a:t>http://</a:t>
            </a:r>
            <a:r>
              <a:rPr lang="en-US" dirty="0" smtClean="0">
                <a:hlinkClick r:id="rId3"/>
              </a:rPr>
              <a:t>www.schoolhistory.co.uk/lessons/armada/map.htm</a:t>
            </a:r>
            <a:endParaRPr lang="en-US" dirty="0" smtClean="0"/>
          </a:p>
          <a:p>
            <a:endParaRPr lang="en-US" dirty="0"/>
          </a:p>
          <a:p>
            <a:r>
              <a:rPr lang="en-US" dirty="0">
                <a:hlinkClick r:id="rId4"/>
              </a:rPr>
              <a:t>https://www.youtube.com/watch?v=AsuSxqG_-</a:t>
            </a:r>
            <a:r>
              <a:rPr lang="en-US" dirty="0" smtClean="0">
                <a:hlinkClick r:id="rId4"/>
              </a:rPr>
              <a:t>ko</a:t>
            </a:r>
            <a:r>
              <a:rPr lang="en-US" dirty="0" smtClean="0"/>
              <a:t> </a:t>
            </a:r>
            <a:endParaRPr lang="en-US" dirty="0"/>
          </a:p>
        </p:txBody>
      </p:sp>
    </p:spTree>
    <p:extLst>
      <p:ext uri="{BB962C8B-B14F-4D97-AF65-F5344CB8AC3E}">
        <p14:creationId xmlns:p14="http://schemas.microsoft.com/office/powerpoint/2010/main" val="3384546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The Decline of Spain </a:t>
            </a:r>
            <a:endParaRPr lang="en-US" dirty="0"/>
          </a:p>
        </p:txBody>
      </p:sp>
      <p:sp>
        <p:nvSpPr>
          <p:cNvPr id="7" name="Content Placeholder 6"/>
          <p:cNvSpPr>
            <a:spLocks noGrp="1"/>
          </p:cNvSpPr>
          <p:nvPr>
            <p:ph sz="half" idx="1"/>
          </p:nvPr>
        </p:nvSpPr>
        <p:spPr/>
        <p:txBody>
          <a:bodyPr>
            <a:normAutofit fontScale="92500" lnSpcReduction="10000"/>
          </a:bodyPr>
          <a:lstStyle/>
          <a:p>
            <a:r>
              <a:rPr lang="en-US" dirty="0" smtClean="0"/>
              <a:t>Internal Problems</a:t>
            </a:r>
          </a:p>
          <a:p>
            <a:endParaRPr lang="en-US" dirty="0"/>
          </a:p>
          <a:p>
            <a:pPr lvl="1"/>
            <a:r>
              <a:rPr lang="en-US" dirty="0" smtClean="0"/>
              <a:t>King Philip’s centralized government </a:t>
            </a:r>
          </a:p>
          <a:p>
            <a:pPr lvl="1"/>
            <a:endParaRPr lang="en-US" dirty="0"/>
          </a:p>
          <a:p>
            <a:pPr lvl="1"/>
            <a:r>
              <a:rPr lang="en-US" dirty="0" smtClean="0"/>
              <a:t>King Philip trusted no one </a:t>
            </a:r>
          </a:p>
          <a:p>
            <a:pPr lvl="1"/>
            <a:endParaRPr lang="en-US" dirty="0" smtClean="0"/>
          </a:p>
          <a:p>
            <a:pPr lvl="1"/>
            <a:r>
              <a:rPr lang="en-US" dirty="0" smtClean="0"/>
              <a:t>Spain’s economy relied on traditional economy </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62400" y="1600200"/>
            <a:ext cx="4191000" cy="4572000"/>
          </a:xfrm>
        </p:spPr>
      </p:pic>
    </p:spTree>
    <p:extLst>
      <p:ext uri="{BB962C8B-B14F-4D97-AF65-F5344CB8AC3E}">
        <p14:creationId xmlns:p14="http://schemas.microsoft.com/office/powerpoint/2010/main" val="1287339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Monarchs of France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2319" y="1609725"/>
            <a:ext cx="4948762" cy="4846638"/>
          </a:xfrm>
        </p:spPr>
      </p:pic>
    </p:spTree>
    <p:extLst>
      <p:ext uri="{BB962C8B-B14F-4D97-AF65-F5344CB8AC3E}">
        <p14:creationId xmlns:p14="http://schemas.microsoft.com/office/powerpoint/2010/main" val="3227979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French Monarchs- Henry IV  </a:t>
            </a:r>
            <a:endParaRPr lang="en-US" dirty="0"/>
          </a:p>
        </p:txBody>
      </p:sp>
      <p:sp>
        <p:nvSpPr>
          <p:cNvPr id="6" name="Content Placeholder 5"/>
          <p:cNvSpPr>
            <a:spLocks noGrp="1"/>
          </p:cNvSpPr>
          <p:nvPr>
            <p:ph idx="1"/>
          </p:nvPr>
        </p:nvSpPr>
        <p:spPr>
          <a:xfrm>
            <a:off x="444500" y="1596716"/>
            <a:ext cx="7239000" cy="4846320"/>
          </a:xfrm>
        </p:spPr>
        <p:txBody>
          <a:bodyPr/>
          <a:lstStyle/>
          <a:p>
            <a:pPr marL="0" indent="0" algn="ctr">
              <a:buNone/>
            </a:pPr>
            <a:r>
              <a:rPr lang="en-US" b="1" dirty="0" smtClean="0"/>
              <a:t>Saint Bartholomew’s Day Massacre </a:t>
            </a:r>
          </a:p>
          <a:p>
            <a:endParaRPr lang="en-US" dirty="0"/>
          </a:p>
          <a:p>
            <a:pPr marL="0" indent="0">
              <a:buNone/>
            </a:pP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286000"/>
            <a:ext cx="5676900" cy="3985184"/>
          </a:xfrm>
          <a:prstGeom prst="rect">
            <a:avLst/>
          </a:prstGeom>
        </p:spPr>
      </p:pic>
    </p:spTree>
    <p:extLst>
      <p:ext uri="{BB962C8B-B14F-4D97-AF65-F5344CB8AC3E}">
        <p14:creationId xmlns:p14="http://schemas.microsoft.com/office/powerpoint/2010/main" val="2607196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239000" cy="914400"/>
          </a:xfrm>
        </p:spPr>
        <p:txBody>
          <a:bodyPr>
            <a:normAutofit/>
          </a:bodyPr>
          <a:lstStyle/>
          <a:p>
            <a:pPr algn="ctr"/>
            <a:r>
              <a:rPr lang="en-US" dirty="0" smtClean="0"/>
              <a:t>French King Henry Vi</a:t>
            </a:r>
            <a:endParaRPr lang="en-US" dirty="0"/>
          </a:p>
        </p:txBody>
      </p:sp>
      <p:sp>
        <p:nvSpPr>
          <p:cNvPr id="3" name="Content Placeholder 2"/>
          <p:cNvSpPr>
            <a:spLocks noGrp="1"/>
          </p:cNvSpPr>
          <p:nvPr>
            <p:ph idx="1"/>
          </p:nvPr>
        </p:nvSpPr>
        <p:spPr>
          <a:xfrm>
            <a:off x="457200" y="1219200"/>
            <a:ext cx="7239000" cy="5236536"/>
          </a:xfrm>
        </p:spPr>
        <p:txBody>
          <a:bodyPr/>
          <a:lstStyle/>
          <a:p>
            <a:pPr marL="0" indent="0" algn="ctr">
              <a:buNone/>
            </a:pPr>
            <a:r>
              <a:rPr lang="en-US" b="1" dirty="0" smtClean="0"/>
              <a:t>Edict of Nantes </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057400"/>
            <a:ext cx="7086600" cy="5053758"/>
          </a:xfrm>
          <a:prstGeom prst="rect">
            <a:avLst/>
          </a:prstGeom>
        </p:spPr>
      </p:pic>
    </p:spTree>
    <p:extLst>
      <p:ext uri="{BB962C8B-B14F-4D97-AF65-F5344CB8AC3E}">
        <p14:creationId xmlns:p14="http://schemas.microsoft.com/office/powerpoint/2010/main" val="2483085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French King- Louis XIV </a:t>
            </a:r>
            <a:br>
              <a:rPr lang="en-US" dirty="0" smtClean="0"/>
            </a:br>
            <a:r>
              <a:rPr lang="en-US" dirty="0" smtClean="0"/>
              <a:t>the sun King</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981200"/>
            <a:ext cx="3885790" cy="4191000"/>
          </a:xfrm>
        </p:spPr>
      </p:pic>
      <p:sp>
        <p:nvSpPr>
          <p:cNvPr id="3" name="Content Placeholder 2"/>
          <p:cNvSpPr>
            <a:spLocks noGrp="1"/>
          </p:cNvSpPr>
          <p:nvPr>
            <p:ph sz="half" idx="2"/>
          </p:nvPr>
        </p:nvSpPr>
        <p:spPr/>
        <p:txBody>
          <a:bodyPr/>
          <a:lstStyle/>
          <a:p>
            <a:endParaRPr lang="en-US"/>
          </a:p>
        </p:txBody>
      </p:sp>
      <p:pic>
        <p:nvPicPr>
          <p:cNvPr id="1026" name="Picture 2" descr="C:\Users\BethSwain\AppData\Local\Microsoft\Windows\Temporary Internet Files\Content.IE5\Y1AIA70H\MC90044040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9271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890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302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Tour of the Palace of Versailles </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www.youtube.com/watch?v=XxIzMr2Ekpo</a:t>
            </a:r>
            <a:endParaRPr lang="en-US" dirty="0" smtClean="0"/>
          </a:p>
          <a:p>
            <a:endParaRPr lang="en-US" dirty="0"/>
          </a:p>
          <a:p>
            <a:r>
              <a:rPr lang="en-US" dirty="0">
                <a:hlinkClick r:id="rId3"/>
              </a:rPr>
              <a:t>https://</a:t>
            </a:r>
            <a:r>
              <a:rPr lang="en-US" dirty="0" smtClean="0">
                <a:hlinkClick r:id="rId3"/>
              </a:rPr>
              <a:t>www.youtube.com/watch?v=852eroBwDrA</a:t>
            </a:r>
            <a:r>
              <a:rPr lang="en-US" dirty="0" smtClean="0"/>
              <a:t> </a:t>
            </a:r>
            <a:endParaRPr lang="en-US" dirty="0"/>
          </a:p>
        </p:txBody>
      </p:sp>
    </p:spTree>
    <p:extLst>
      <p:ext uri="{BB962C8B-B14F-4D97-AF65-F5344CB8AC3E}">
        <p14:creationId xmlns:p14="http://schemas.microsoft.com/office/powerpoint/2010/main" val="2860462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533400"/>
          </a:xfrm>
        </p:spPr>
        <p:txBody>
          <a:bodyPr/>
          <a:lstStyle/>
          <a:p>
            <a:r>
              <a:rPr lang="en-US" dirty="0" smtClean="0">
                <a:latin typeface="Cambria" panose="02040503050406030204" pitchFamily="18" charset="0"/>
              </a:rPr>
              <a:t>Standard 6</a:t>
            </a:r>
            <a:endParaRPr lang="en-US" dirty="0">
              <a:latin typeface="Cambria" panose="02040503050406030204" pitchFamily="18" charset="0"/>
            </a:endParaRPr>
          </a:p>
        </p:txBody>
      </p:sp>
      <p:sp>
        <p:nvSpPr>
          <p:cNvPr id="3" name="Subtitle 2"/>
          <p:cNvSpPr>
            <a:spLocks noGrp="1"/>
          </p:cNvSpPr>
          <p:nvPr>
            <p:ph type="subTitle" idx="1"/>
          </p:nvPr>
        </p:nvSpPr>
        <p:spPr>
          <a:xfrm>
            <a:off x="2743200" y="1676400"/>
            <a:ext cx="6553200" cy="3165736"/>
          </a:xfrm>
        </p:spPr>
        <p:txBody>
          <a:bodyPr>
            <a:normAutofit/>
          </a:bodyPr>
          <a:lstStyle/>
          <a:p>
            <a:pPr algn="ctr"/>
            <a:r>
              <a:rPr lang="en-US" sz="4000" dirty="0" smtClean="0"/>
              <a:t>LEQ: What were the advantages and disadvantages of the Spanish and English monarchies?</a:t>
            </a:r>
            <a:endParaRPr lang="en-US" dirty="0"/>
          </a:p>
        </p:txBody>
      </p:sp>
    </p:spTree>
    <p:extLst>
      <p:ext uri="{BB962C8B-B14F-4D97-AF65-F5344CB8AC3E}">
        <p14:creationId xmlns:p14="http://schemas.microsoft.com/office/powerpoint/2010/main" val="2853474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Monarch in England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2319" y="1609725"/>
            <a:ext cx="4948762" cy="4846638"/>
          </a:xfrm>
        </p:spPr>
      </p:pic>
    </p:spTree>
    <p:extLst>
      <p:ext uri="{BB962C8B-B14F-4D97-AF65-F5344CB8AC3E}">
        <p14:creationId xmlns:p14="http://schemas.microsoft.com/office/powerpoint/2010/main" val="995258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670560"/>
          </a:xfrm>
        </p:spPr>
        <p:txBody>
          <a:bodyPr/>
          <a:lstStyle/>
          <a:p>
            <a:pPr algn="ctr"/>
            <a:r>
              <a:rPr lang="en-US" dirty="0" smtClean="0"/>
              <a:t>Henry VIII </a:t>
            </a:r>
            <a:endParaRPr lang="en-US" dirty="0"/>
          </a:p>
        </p:txBody>
      </p:sp>
      <p:sp>
        <p:nvSpPr>
          <p:cNvPr id="4" name="Content Placeholder 3"/>
          <p:cNvSpPr>
            <a:spLocks noGrp="1"/>
          </p:cNvSpPr>
          <p:nvPr>
            <p:ph sz="half" idx="1"/>
          </p:nvPr>
        </p:nvSpPr>
        <p:spPr/>
        <p:txBody>
          <a:bodyPr/>
          <a:lstStyle/>
          <a:p>
            <a:endParaRPr lang="en-US" dirty="0" smtClean="0"/>
          </a:p>
          <a:p>
            <a:endParaRPr lang="en-US" dirty="0"/>
          </a:p>
          <a:p>
            <a:endParaRPr lang="en-US" dirty="0" smtClean="0"/>
          </a:p>
          <a:p>
            <a:r>
              <a:rPr lang="en-US" dirty="0" smtClean="0"/>
              <a:t>Protestant Church of England </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86200" y="1447800"/>
            <a:ext cx="4038600" cy="4846320"/>
          </a:xfrm>
        </p:spPr>
      </p:pic>
    </p:spTree>
    <p:extLst>
      <p:ext uri="{BB962C8B-B14F-4D97-AF65-F5344CB8AC3E}">
        <p14:creationId xmlns:p14="http://schemas.microsoft.com/office/powerpoint/2010/main" val="2334982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Elizabeth I</a:t>
            </a:r>
            <a:br>
              <a:rPr lang="en-US" dirty="0" smtClean="0"/>
            </a:br>
            <a:r>
              <a:rPr lang="en-US" sz="3200" dirty="0" smtClean="0"/>
              <a:t>Daughter of King Henry VIII</a:t>
            </a:r>
            <a:endParaRPr lang="en-US" dirty="0"/>
          </a:p>
        </p:txBody>
      </p:sp>
      <p:sp>
        <p:nvSpPr>
          <p:cNvPr id="3" name="Content Placeholder 2"/>
          <p:cNvSpPr>
            <a:spLocks noGrp="1"/>
          </p:cNvSpPr>
          <p:nvPr>
            <p:ph sz="half" idx="1"/>
          </p:nvPr>
        </p:nvSpPr>
        <p:spPr/>
        <p:txBody>
          <a:bodyPr/>
          <a:lstStyle/>
          <a:p>
            <a:r>
              <a:rPr lang="en-US" dirty="0" smtClean="0"/>
              <a:t>Protestant Ruler </a:t>
            </a:r>
          </a:p>
          <a:p>
            <a:endParaRPr lang="en-US" dirty="0"/>
          </a:p>
          <a:p>
            <a:endParaRPr lang="en-US" dirty="0" smtClean="0"/>
          </a:p>
          <a:p>
            <a:r>
              <a:rPr lang="en-US" dirty="0" smtClean="0"/>
              <a:t>“Virgin Queen”</a:t>
            </a:r>
          </a:p>
          <a:p>
            <a:endParaRPr lang="en-US" dirty="0"/>
          </a:p>
          <a:p>
            <a:endParaRPr lang="en-US" dirty="0" smtClean="0"/>
          </a:p>
          <a:p>
            <a:r>
              <a:rPr lang="en-US" dirty="0" smtClean="0"/>
              <a:t>Defeated the Spanish Armada </a:t>
            </a:r>
            <a:endParaRPr lang="en-US" dirty="0"/>
          </a:p>
          <a:p>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14800" y="1676400"/>
            <a:ext cx="3192213" cy="4223544"/>
          </a:xfrm>
        </p:spPr>
      </p:pic>
    </p:spTree>
    <p:extLst>
      <p:ext uri="{BB962C8B-B14F-4D97-AF65-F5344CB8AC3E}">
        <p14:creationId xmlns:p14="http://schemas.microsoft.com/office/powerpoint/2010/main" val="3090763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Charles I</a:t>
            </a:r>
            <a:br>
              <a:rPr lang="en-US" dirty="0" smtClean="0"/>
            </a:br>
            <a:r>
              <a:rPr lang="en-US" sz="2800" dirty="0" smtClean="0"/>
              <a:t>Son of Scottish King James I</a:t>
            </a:r>
            <a:endParaRPr lang="en-US" sz="2800" dirty="0"/>
          </a:p>
        </p:txBody>
      </p:sp>
      <p:sp>
        <p:nvSpPr>
          <p:cNvPr id="3" name="Content Placeholder 2"/>
          <p:cNvSpPr>
            <a:spLocks noGrp="1"/>
          </p:cNvSpPr>
          <p:nvPr>
            <p:ph sz="half" idx="1"/>
          </p:nvPr>
        </p:nvSpPr>
        <p:spPr/>
        <p:txBody>
          <a:bodyPr/>
          <a:lstStyle/>
          <a:p>
            <a:endParaRPr lang="en-US" dirty="0" smtClean="0"/>
          </a:p>
          <a:p>
            <a:r>
              <a:rPr lang="en-US" dirty="0" smtClean="0"/>
              <a:t>Forced to sign the Petition of Right</a:t>
            </a:r>
          </a:p>
          <a:p>
            <a:pPr lvl="1"/>
            <a:r>
              <a:rPr lang="en-US" dirty="0" smtClean="0"/>
              <a:t>Limit kings power</a:t>
            </a:r>
          </a:p>
          <a:p>
            <a:pPr lvl="1"/>
            <a:r>
              <a:rPr lang="en-US" dirty="0" smtClean="0"/>
              <a:t>Limit taxation</a:t>
            </a:r>
          </a:p>
          <a:p>
            <a:pPr lvl="1"/>
            <a:r>
              <a:rPr lang="en-US" dirty="0" smtClean="0"/>
              <a:t>Direct challenge to absolutism </a:t>
            </a:r>
          </a:p>
          <a:p>
            <a:endParaRPr lang="en-US" dirty="0"/>
          </a:p>
          <a:p>
            <a:r>
              <a:rPr lang="en-US" dirty="0" smtClean="0"/>
              <a:t>English Civil War </a:t>
            </a:r>
          </a:p>
          <a:p>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14800" y="1524000"/>
            <a:ext cx="3581400" cy="5334000"/>
          </a:xfrm>
        </p:spPr>
      </p:pic>
    </p:spTree>
    <p:extLst>
      <p:ext uri="{BB962C8B-B14F-4D97-AF65-F5344CB8AC3E}">
        <p14:creationId xmlns:p14="http://schemas.microsoft.com/office/powerpoint/2010/main" val="4032388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English civil War </a:t>
            </a:r>
            <a:endParaRPr lang="en-US" dirty="0"/>
          </a:p>
        </p:txBody>
      </p:sp>
      <p:sp>
        <p:nvSpPr>
          <p:cNvPr id="3" name="Content Placeholder 2"/>
          <p:cNvSpPr>
            <a:spLocks noGrp="1"/>
          </p:cNvSpPr>
          <p:nvPr>
            <p:ph sz="half" idx="1"/>
          </p:nvPr>
        </p:nvSpPr>
        <p:spPr/>
        <p:txBody>
          <a:bodyPr/>
          <a:lstStyle/>
          <a:p>
            <a:pPr algn="ctr"/>
            <a:r>
              <a:rPr lang="en-US" dirty="0" smtClean="0"/>
              <a:t>The Royalists vs. Parliament </a:t>
            </a:r>
          </a:p>
          <a:p>
            <a:endParaRPr lang="en-US" dirty="0"/>
          </a:p>
          <a:p>
            <a:pPr algn="ctr"/>
            <a:r>
              <a:rPr lang="en-US" dirty="0" smtClean="0"/>
              <a:t>Oliver Cromwell- Lord Protector of the Commonwealth of England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41836" y="1828800"/>
            <a:ext cx="3073269" cy="3729831"/>
          </a:xfrm>
        </p:spPr>
      </p:pic>
    </p:spTree>
    <p:extLst>
      <p:ext uri="{BB962C8B-B14F-4D97-AF65-F5344CB8AC3E}">
        <p14:creationId xmlns:p14="http://schemas.microsoft.com/office/powerpoint/2010/main" val="3724766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a:hlinkClick r:id="rId2"/>
              </a:rPr>
              <a:t>https://</a:t>
            </a:r>
            <a:r>
              <a:rPr lang="en-US" dirty="0" smtClean="0">
                <a:hlinkClick r:id="rId2"/>
              </a:rPr>
              <a:t>www.youtube.com/watch?v=u3h_RyFEV0M</a:t>
            </a:r>
            <a:r>
              <a:rPr lang="en-US" dirty="0" smtClean="0"/>
              <a:t> </a:t>
            </a:r>
            <a:endParaRPr lang="en-US" dirty="0"/>
          </a:p>
        </p:txBody>
      </p:sp>
    </p:spTree>
    <p:extLst>
      <p:ext uri="{BB962C8B-B14F-4D97-AF65-F5344CB8AC3E}">
        <p14:creationId xmlns:p14="http://schemas.microsoft.com/office/powerpoint/2010/main" val="1096758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Glorious Revolution </a:t>
            </a:r>
            <a:endParaRPr lang="en-US" dirty="0"/>
          </a:p>
        </p:txBody>
      </p:sp>
      <p:sp>
        <p:nvSpPr>
          <p:cNvPr id="3" name="Content Placeholder 2"/>
          <p:cNvSpPr>
            <a:spLocks noGrp="1"/>
          </p:cNvSpPr>
          <p:nvPr>
            <p:ph sz="half" idx="1"/>
          </p:nvPr>
        </p:nvSpPr>
        <p:spPr>
          <a:xfrm>
            <a:off x="457200" y="1570037"/>
            <a:ext cx="3520440" cy="4525963"/>
          </a:xfrm>
        </p:spPr>
        <p:txBody>
          <a:bodyPr>
            <a:normAutofit fontScale="92500" lnSpcReduction="20000"/>
          </a:bodyPr>
          <a:lstStyle/>
          <a:p>
            <a:r>
              <a:rPr lang="en-US" dirty="0" smtClean="0"/>
              <a:t>English nobles invited William and Mary to England.</a:t>
            </a:r>
          </a:p>
          <a:p>
            <a:endParaRPr lang="en-US" dirty="0"/>
          </a:p>
          <a:p>
            <a:r>
              <a:rPr lang="en-US" dirty="0" smtClean="0"/>
              <a:t>William was the brother of James</a:t>
            </a:r>
          </a:p>
          <a:p>
            <a:endParaRPr lang="en-US" dirty="0"/>
          </a:p>
          <a:p>
            <a:r>
              <a:rPr lang="en-US" dirty="0" smtClean="0"/>
              <a:t>James fled to France and the Parliament throne William II and Mary II as joint rulers. </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78300" y="1636415"/>
            <a:ext cx="3521075" cy="4453533"/>
          </a:xfrm>
        </p:spPr>
      </p:pic>
    </p:spTree>
    <p:extLst>
      <p:ext uri="{BB962C8B-B14F-4D97-AF65-F5344CB8AC3E}">
        <p14:creationId xmlns:p14="http://schemas.microsoft.com/office/powerpoint/2010/main" val="1907865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Mini Activity-Answer in Notes</a:t>
            </a:r>
            <a:endParaRPr lang="en-US" dirty="0"/>
          </a:p>
        </p:txBody>
      </p:sp>
      <p:sp>
        <p:nvSpPr>
          <p:cNvPr id="6" name="Content Placeholder 5"/>
          <p:cNvSpPr>
            <a:spLocks noGrp="1"/>
          </p:cNvSpPr>
          <p:nvPr>
            <p:ph idx="1"/>
          </p:nvPr>
        </p:nvSpPr>
        <p:spPr/>
        <p:txBody>
          <a:bodyPr/>
          <a:lstStyle/>
          <a:p>
            <a:r>
              <a:rPr lang="en-US" dirty="0" smtClean="0"/>
              <a:t>Page 550 </a:t>
            </a:r>
          </a:p>
          <a:p>
            <a:endParaRPr lang="en-US" dirty="0"/>
          </a:p>
          <a:p>
            <a:r>
              <a:rPr lang="en-US" dirty="0" smtClean="0"/>
              <a:t>Primary Source- the English Bill of Rights </a:t>
            </a:r>
          </a:p>
          <a:p>
            <a:endParaRPr lang="en-US" dirty="0"/>
          </a:p>
          <a:p>
            <a:r>
              <a:rPr lang="en-US" dirty="0" smtClean="0"/>
              <a:t>Below your answers copy this sentence in your notes:</a:t>
            </a:r>
          </a:p>
          <a:p>
            <a:pPr lvl="1"/>
            <a:r>
              <a:rPr lang="en-US" dirty="0" smtClean="0"/>
              <a:t>The Bill of Rights was central to England’s growth as a </a:t>
            </a:r>
            <a:r>
              <a:rPr lang="en-US" u="sng" dirty="0" smtClean="0"/>
              <a:t>constitutional monarchy</a:t>
            </a:r>
            <a:r>
              <a:rPr lang="en-US" dirty="0" smtClean="0"/>
              <a:t>, the term for a monarchy limited by law.</a:t>
            </a:r>
            <a:endParaRPr lang="en-US" dirty="0"/>
          </a:p>
        </p:txBody>
      </p:sp>
    </p:spTree>
    <p:extLst>
      <p:ext uri="{BB962C8B-B14F-4D97-AF65-F5344CB8AC3E}">
        <p14:creationId xmlns:p14="http://schemas.microsoft.com/office/powerpoint/2010/main" val="263061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is an absolute monarch?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78323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pPr algn="ctr"/>
            <a:r>
              <a:rPr lang="en-US" dirty="0" smtClean="0"/>
              <a:t>Rulers of Russia </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990600"/>
            <a:ext cx="8018585" cy="5486400"/>
          </a:xfrm>
        </p:spPr>
      </p:pic>
    </p:spTree>
    <p:extLst>
      <p:ext uri="{BB962C8B-B14F-4D97-AF65-F5344CB8AC3E}">
        <p14:creationId xmlns:p14="http://schemas.microsoft.com/office/powerpoint/2010/main" val="3375168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Monarchs of Europe </a:t>
            </a:r>
            <a:endParaRPr lang="en-US" dirty="0"/>
          </a:p>
        </p:txBody>
      </p:sp>
      <p:sp>
        <p:nvSpPr>
          <p:cNvPr id="3" name="Content Placeholder 2"/>
          <p:cNvSpPr>
            <a:spLocks noGrp="1"/>
          </p:cNvSpPr>
          <p:nvPr>
            <p:ph sz="half" idx="1"/>
          </p:nvPr>
        </p:nvSpPr>
        <p:spPr/>
        <p:txBody>
          <a:bodyPr/>
          <a:lstStyle/>
          <a:p>
            <a:r>
              <a:rPr lang="en-US" dirty="0" smtClean="0"/>
              <a:t>Absolute Monarch- a ruler who:</a:t>
            </a:r>
          </a:p>
          <a:p>
            <a:pPr lvl="1"/>
            <a:r>
              <a:rPr lang="en-US" dirty="0" smtClean="0"/>
              <a:t>Had limitless power</a:t>
            </a:r>
          </a:p>
          <a:p>
            <a:pPr lvl="1"/>
            <a:r>
              <a:rPr lang="en-US" dirty="0" smtClean="0"/>
              <a:t>Did not have to consult nobles when making decisions</a:t>
            </a:r>
          </a:p>
          <a:p>
            <a:pPr lvl="1"/>
            <a:r>
              <a:rPr lang="en-US" dirty="0" smtClean="0"/>
              <a:t>Ruled by </a:t>
            </a:r>
            <a:r>
              <a:rPr lang="en-US" b="1" dirty="0" smtClean="0">
                <a:solidFill>
                  <a:schemeClr val="bg1">
                    <a:lumMod val="50000"/>
                  </a:schemeClr>
                </a:solidFill>
              </a:rPr>
              <a:t>divine rights </a:t>
            </a:r>
            <a:endParaRPr lang="en-US" b="1" dirty="0">
              <a:solidFill>
                <a:schemeClr val="bg1">
                  <a:lumMod val="50000"/>
                </a:schemeClr>
              </a:solidFill>
            </a:endParaRPr>
          </a:p>
        </p:txBody>
      </p:sp>
      <p:sp>
        <p:nvSpPr>
          <p:cNvPr id="4" name="Content Placeholder 3"/>
          <p:cNvSpPr>
            <a:spLocks noGrp="1"/>
          </p:cNvSpPr>
          <p:nvPr>
            <p:ph sz="half" idx="2"/>
          </p:nvPr>
        </p:nvSpPr>
        <p:spPr/>
        <p:txBody>
          <a:bodyPr>
            <a:normAutofit/>
          </a:bodyPr>
          <a:lstStyle/>
          <a:p>
            <a:r>
              <a:rPr lang="en-US" sz="2400" dirty="0" smtClean="0"/>
              <a:t>Divine Right-monarchs received their power from God. </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086" y="2743200"/>
            <a:ext cx="4230914" cy="3913048"/>
          </a:xfrm>
          <a:prstGeom prst="rect">
            <a:avLst/>
          </a:prstGeom>
        </p:spPr>
      </p:pic>
    </p:spTree>
    <p:extLst>
      <p:ext uri="{BB962C8B-B14F-4D97-AF65-F5344CB8AC3E}">
        <p14:creationId xmlns:p14="http://schemas.microsoft.com/office/powerpoint/2010/main" val="3624210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594360"/>
          </a:xfrm>
        </p:spPr>
        <p:txBody>
          <a:bodyPr/>
          <a:lstStyle/>
          <a:p>
            <a:pPr algn="ctr"/>
            <a:r>
              <a:rPr lang="en-US" dirty="0" smtClean="0"/>
              <a:t>Ivan the Terrible </a:t>
            </a:r>
            <a:endParaRPr lang="en-US" dirty="0"/>
          </a:p>
        </p:txBody>
      </p:sp>
      <p:sp>
        <p:nvSpPr>
          <p:cNvPr id="4" name="Content Placeholder 3"/>
          <p:cNvSpPr>
            <a:spLocks noGrp="1"/>
          </p:cNvSpPr>
          <p:nvPr>
            <p:ph sz="half" idx="1"/>
          </p:nvPr>
        </p:nvSpPr>
        <p:spPr/>
        <p:txBody>
          <a:bodyPr/>
          <a:lstStyle/>
          <a:p>
            <a:r>
              <a:rPr lang="en-US" dirty="0" smtClean="0"/>
              <a:t>Became suspicious of his advisors </a:t>
            </a:r>
          </a:p>
          <a:p>
            <a:endParaRPr lang="en-US" dirty="0"/>
          </a:p>
          <a:p>
            <a:r>
              <a:rPr lang="en-US" dirty="0" smtClean="0"/>
              <a:t>Created a private police force in order to maintain order</a:t>
            </a:r>
          </a:p>
          <a:p>
            <a:endParaRPr lang="en-US" dirty="0"/>
          </a:p>
          <a:p>
            <a:r>
              <a:rPr lang="en-US" dirty="0" smtClean="0"/>
              <a:t>Killed his own son</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199" y="1066800"/>
            <a:ext cx="3755571" cy="5257800"/>
          </a:xfrm>
        </p:spPr>
      </p:pic>
    </p:spTree>
    <p:extLst>
      <p:ext uri="{BB962C8B-B14F-4D97-AF65-F5344CB8AC3E}">
        <p14:creationId xmlns:p14="http://schemas.microsoft.com/office/powerpoint/2010/main" val="3540209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746760"/>
          </a:xfrm>
        </p:spPr>
        <p:txBody>
          <a:bodyPr/>
          <a:lstStyle/>
          <a:p>
            <a:pPr algn="ctr"/>
            <a:r>
              <a:rPr lang="en-US" dirty="0" smtClean="0"/>
              <a:t>Peter the great </a:t>
            </a:r>
            <a:endParaRPr lang="en-US" dirty="0"/>
          </a:p>
        </p:txBody>
      </p:sp>
      <p:sp>
        <p:nvSpPr>
          <p:cNvPr id="3" name="Content Placeholder 2"/>
          <p:cNvSpPr>
            <a:spLocks noGrp="1"/>
          </p:cNvSpPr>
          <p:nvPr>
            <p:ph sz="half" idx="1"/>
          </p:nvPr>
        </p:nvSpPr>
        <p:spPr/>
        <p:txBody>
          <a:bodyPr>
            <a:normAutofit/>
          </a:bodyPr>
          <a:lstStyle/>
          <a:p>
            <a:pPr marL="0" indent="0">
              <a:buNone/>
            </a:pPr>
            <a:endParaRPr lang="en-US" dirty="0"/>
          </a:p>
          <a:p>
            <a:r>
              <a:rPr lang="en-US" dirty="0" smtClean="0"/>
              <a:t>Westernized Russia:</a:t>
            </a:r>
          </a:p>
          <a:p>
            <a:pPr lvl="1"/>
            <a:r>
              <a:rPr lang="en-US" dirty="0" smtClean="0"/>
              <a:t>Modernized army</a:t>
            </a:r>
          </a:p>
          <a:p>
            <a:pPr lvl="1"/>
            <a:r>
              <a:rPr lang="en-US" dirty="0" smtClean="0"/>
              <a:t>Increased industry </a:t>
            </a:r>
          </a:p>
          <a:p>
            <a:pPr lvl="1"/>
            <a:r>
              <a:rPr lang="en-US" dirty="0" smtClean="0"/>
              <a:t>Started the first Russian newspaper</a:t>
            </a:r>
          </a:p>
          <a:p>
            <a:pPr lvl="1"/>
            <a:r>
              <a:rPr lang="en-US" dirty="0" smtClean="0"/>
              <a:t>Sponsored new schools </a:t>
            </a:r>
          </a:p>
          <a:p>
            <a:pPr lvl="1"/>
            <a:r>
              <a:rPr lang="en-US" dirty="0" smtClean="0"/>
              <a:t>Founded new cities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91000" y="1371600"/>
            <a:ext cx="3733800" cy="5322650"/>
          </a:xfrm>
        </p:spPr>
      </p:pic>
    </p:spTree>
    <p:extLst>
      <p:ext uri="{BB962C8B-B14F-4D97-AF65-F5344CB8AC3E}">
        <p14:creationId xmlns:p14="http://schemas.microsoft.com/office/powerpoint/2010/main" val="4043273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lstStyle/>
          <a:p>
            <a:pPr algn="ctr"/>
            <a:r>
              <a:rPr lang="en-US" dirty="0" smtClean="0"/>
              <a:t>St. Petersburg </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1" y="1143000"/>
            <a:ext cx="8030766" cy="5353844"/>
          </a:xfrm>
        </p:spPr>
      </p:pic>
    </p:spTree>
    <p:extLst>
      <p:ext uri="{BB962C8B-B14F-4D97-AF65-F5344CB8AC3E}">
        <p14:creationId xmlns:p14="http://schemas.microsoft.com/office/powerpoint/2010/main" val="206504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594360"/>
          </a:xfrm>
        </p:spPr>
        <p:txBody>
          <a:bodyPr/>
          <a:lstStyle/>
          <a:p>
            <a:pPr algn="ctr"/>
            <a:r>
              <a:rPr lang="en-US" dirty="0" smtClean="0"/>
              <a:t>Catherine the Great </a:t>
            </a:r>
            <a:endParaRPr lang="en-US" dirty="0"/>
          </a:p>
        </p:txBody>
      </p:sp>
      <p:sp>
        <p:nvSpPr>
          <p:cNvPr id="4" name="Content Placeholder 3"/>
          <p:cNvSpPr>
            <a:spLocks noGrp="1"/>
          </p:cNvSpPr>
          <p:nvPr>
            <p:ph sz="half" idx="1"/>
          </p:nvPr>
        </p:nvSpPr>
        <p:spPr/>
        <p:txBody>
          <a:bodyPr/>
          <a:lstStyle/>
          <a:p>
            <a:r>
              <a:rPr lang="en-US" dirty="0" smtClean="0"/>
              <a:t>Declared czarina </a:t>
            </a:r>
          </a:p>
          <a:p>
            <a:endParaRPr lang="en-US" dirty="0"/>
          </a:p>
          <a:p>
            <a:r>
              <a:rPr lang="en-US" dirty="0" smtClean="0"/>
              <a:t>Reformed the legal and educational systems of Russia</a:t>
            </a:r>
          </a:p>
          <a:p>
            <a:endParaRPr lang="en-US" dirty="0"/>
          </a:p>
          <a:p>
            <a:r>
              <a:rPr lang="en-US" dirty="0" smtClean="0"/>
              <a:t>Promoted the arts and sciences </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14800" y="1143000"/>
            <a:ext cx="3729037" cy="5088582"/>
          </a:xfrm>
        </p:spPr>
      </p:pic>
    </p:spTree>
    <p:extLst>
      <p:ext uri="{BB962C8B-B14F-4D97-AF65-F5344CB8AC3E}">
        <p14:creationId xmlns:p14="http://schemas.microsoft.com/office/powerpoint/2010/main" val="1848392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Standard 6</a:t>
            </a:r>
            <a:endParaRPr lang="en-US" dirty="0"/>
          </a:p>
        </p:txBody>
      </p:sp>
      <p:sp>
        <p:nvSpPr>
          <p:cNvPr id="6" name="Subtitle 5"/>
          <p:cNvSpPr>
            <a:spLocks noGrp="1"/>
          </p:cNvSpPr>
          <p:nvPr>
            <p:ph type="subTitle" idx="1"/>
          </p:nvPr>
        </p:nvSpPr>
        <p:spPr/>
        <p:txBody>
          <a:bodyPr>
            <a:normAutofit fontScale="92500" lnSpcReduction="20000"/>
          </a:bodyPr>
          <a:lstStyle/>
          <a:p>
            <a:r>
              <a:rPr lang="en-US" dirty="0" smtClean="0"/>
              <a:t>Revolutions and Rebellions</a:t>
            </a:r>
          </a:p>
          <a:p>
            <a:r>
              <a:rPr lang="en-US" b="1" dirty="0" smtClean="0"/>
              <a:t>SWBAT: </a:t>
            </a:r>
            <a:r>
              <a:rPr lang="en-US" dirty="0" smtClean="0"/>
              <a:t>Understand the effects that the new revolution and rebellions would play on World </a:t>
            </a:r>
            <a:r>
              <a:rPr lang="en-US" dirty="0" err="1" smtClean="0"/>
              <a:t>Hitory</a:t>
            </a:r>
            <a:r>
              <a:rPr lang="en-US" dirty="0" smtClean="0"/>
              <a:t> </a:t>
            </a:r>
            <a:endParaRPr lang="en-US" dirty="0"/>
          </a:p>
        </p:txBody>
      </p:sp>
    </p:spTree>
    <p:extLst>
      <p:ext uri="{BB962C8B-B14F-4D97-AF65-F5344CB8AC3E}">
        <p14:creationId xmlns:p14="http://schemas.microsoft.com/office/powerpoint/2010/main" val="2066743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Scientific Revolution  </a:t>
            </a:r>
            <a:endParaRPr lang="en-US" dirty="0"/>
          </a:p>
        </p:txBody>
      </p:sp>
      <p:sp>
        <p:nvSpPr>
          <p:cNvPr id="3" name="Content Placeholder 2"/>
          <p:cNvSpPr>
            <a:spLocks noGrp="1"/>
          </p:cNvSpPr>
          <p:nvPr>
            <p:ph sz="half" idx="1"/>
          </p:nvPr>
        </p:nvSpPr>
        <p:spPr/>
        <p:txBody>
          <a:bodyPr/>
          <a:lstStyle/>
          <a:p>
            <a:endParaRPr lang="en-US" altLang="en-US" sz="2800" dirty="0" smtClean="0"/>
          </a:p>
          <a:p>
            <a:r>
              <a:rPr lang="en-US" altLang="en-US" sz="2800" dirty="0" smtClean="0"/>
              <a:t>A </a:t>
            </a:r>
            <a:r>
              <a:rPr lang="en-US" altLang="en-US" sz="2800" dirty="0"/>
              <a:t>revolution in human understanding and knowledge about the physical universe</a:t>
            </a:r>
          </a:p>
          <a:p>
            <a:endParaRPr lang="en-US" dirty="0"/>
          </a:p>
        </p:txBody>
      </p:sp>
      <p:sp>
        <p:nvSpPr>
          <p:cNvPr id="4" name="Content Placeholder 3"/>
          <p:cNvSpPr>
            <a:spLocks noGrp="1"/>
          </p:cNvSpPr>
          <p:nvPr>
            <p:ph sz="half" idx="2"/>
          </p:nvPr>
        </p:nvSpPr>
        <p:spPr/>
        <p:txBody>
          <a:bodyPr/>
          <a:lstStyle/>
          <a:p>
            <a:endParaRPr lang="en-US" dirty="0" smtClean="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0914" y="2057400"/>
            <a:ext cx="4267199" cy="3200399"/>
          </a:xfrm>
          <a:prstGeom prst="rect">
            <a:avLst/>
          </a:prstGeom>
        </p:spPr>
      </p:pic>
    </p:spTree>
    <p:extLst>
      <p:ext uri="{BB962C8B-B14F-4D97-AF65-F5344CB8AC3E}">
        <p14:creationId xmlns:p14="http://schemas.microsoft.com/office/powerpoint/2010/main" val="3118689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Science Before the Scientific Revolution </a:t>
            </a:r>
            <a:endParaRPr lang="en-US" dirty="0"/>
          </a:p>
        </p:txBody>
      </p:sp>
      <p:sp>
        <p:nvSpPr>
          <p:cNvPr id="3" name="Content Placeholder 2"/>
          <p:cNvSpPr>
            <a:spLocks noGrp="1"/>
          </p:cNvSpPr>
          <p:nvPr>
            <p:ph sz="half" idx="1"/>
          </p:nvPr>
        </p:nvSpPr>
        <p:spPr/>
        <p:txBody>
          <a:bodyPr/>
          <a:lstStyle/>
          <a:p>
            <a:endParaRPr lang="en-US" dirty="0" smtClean="0"/>
          </a:p>
          <a:p>
            <a:endParaRPr lang="en-US" dirty="0"/>
          </a:p>
          <a:p>
            <a:endParaRPr lang="en-US" dirty="0" smtClean="0"/>
          </a:p>
          <a:p>
            <a:r>
              <a:rPr lang="en-US" dirty="0" smtClean="0"/>
              <a:t>The science of the Middle Ages was based in religion and superstition. </a:t>
            </a:r>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86200" y="1600200"/>
            <a:ext cx="4020359" cy="5367387"/>
          </a:xfrm>
        </p:spPr>
      </p:pic>
    </p:spTree>
    <p:extLst>
      <p:ext uri="{BB962C8B-B14F-4D97-AF65-F5344CB8AC3E}">
        <p14:creationId xmlns:p14="http://schemas.microsoft.com/office/powerpoint/2010/main" val="1223733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518160"/>
          </a:xfrm>
        </p:spPr>
        <p:txBody>
          <a:bodyPr>
            <a:noAutofit/>
          </a:bodyPr>
          <a:lstStyle/>
          <a:p>
            <a:pPr algn="ctr"/>
            <a:r>
              <a:rPr lang="en-US" sz="3600" dirty="0" smtClean="0"/>
              <a:t>Geocentric  </a:t>
            </a:r>
            <a:r>
              <a:rPr lang="en-US" sz="2800" dirty="0" smtClean="0"/>
              <a:t>vs. </a:t>
            </a:r>
            <a:r>
              <a:rPr lang="en-US" sz="3600" dirty="0" smtClean="0"/>
              <a:t>Heliocentric</a:t>
            </a:r>
            <a:endParaRPr lang="en-US" sz="3600" dirty="0"/>
          </a:p>
        </p:txBody>
      </p:sp>
      <p:sp>
        <p:nvSpPr>
          <p:cNvPr id="6" name="Text Placeholder 5"/>
          <p:cNvSpPr>
            <a:spLocks noGrp="1"/>
          </p:cNvSpPr>
          <p:nvPr>
            <p:ph type="body" idx="1"/>
          </p:nvPr>
        </p:nvSpPr>
        <p:spPr/>
        <p:txBody>
          <a:bodyPr/>
          <a:lstStyle/>
          <a:p>
            <a:r>
              <a:rPr lang="en-US" dirty="0" smtClean="0"/>
              <a:t>Aristotle </a:t>
            </a:r>
            <a:endParaRPr lang="en-US" dirty="0"/>
          </a:p>
        </p:txBody>
      </p:sp>
      <p:sp>
        <p:nvSpPr>
          <p:cNvPr id="7" name="Text Placeholder 6"/>
          <p:cNvSpPr>
            <a:spLocks noGrp="1"/>
          </p:cNvSpPr>
          <p:nvPr>
            <p:ph type="body" sz="half" idx="3"/>
          </p:nvPr>
        </p:nvSpPr>
        <p:spPr>
          <a:xfrm>
            <a:off x="4419600" y="5638800"/>
            <a:ext cx="3505200" cy="685800"/>
          </a:xfrm>
        </p:spPr>
        <p:txBody>
          <a:bodyPr>
            <a:normAutofit/>
          </a:bodyPr>
          <a:lstStyle/>
          <a:p>
            <a:r>
              <a:rPr lang="en-US" dirty="0" smtClean="0"/>
              <a:t>Nicolas Copernicus and Galileo Galilee</a:t>
            </a:r>
            <a:endParaRPr lang="en-US" dirty="0"/>
          </a:p>
        </p:txBody>
      </p:sp>
      <p:pic>
        <p:nvPicPr>
          <p:cNvPr id="5" name="Picture 6" descr="geocentric"/>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304800" y="1600200"/>
            <a:ext cx="3871460" cy="40210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Heliocentric"/>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267200" y="1600200"/>
            <a:ext cx="3701659"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617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Galileo Galilee </a:t>
            </a:r>
            <a:endParaRPr lang="en-US" dirty="0"/>
          </a:p>
        </p:txBody>
      </p:sp>
      <p:pic>
        <p:nvPicPr>
          <p:cNvPr id="9" name="Picture 4" descr="galileo"/>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918327" y="2587834"/>
            <a:ext cx="2598821" cy="255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half" idx="2"/>
          </p:nvPr>
        </p:nvSpPr>
        <p:spPr/>
        <p:txBody>
          <a:bodyPr/>
          <a:lstStyle/>
          <a:p>
            <a:r>
              <a:rPr lang="en-US" dirty="0" smtClean="0"/>
              <a:t>“Father of Science”</a:t>
            </a:r>
          </a:p>
          <a:p>
            <a:endParaRPr lang="en-US" dirty="0"/>
          </a:p>
          <a:p>
            <a:r>
              <a:rPr lang="en-US" dirty="0" smtClean="0"/>
              <a:t>Invented the telescope</a:t>
            </a:r>
          </a:p>
          <a:p>
            <a:endParaRPr lang="en-US" dirty="0"/>
          </a:p>
          <a:p>
            <a:r>
              <a:rPr lang="en-US" dirty="0" smtClean="0"/>
              <a:t>Proved the heliocentric theory </a:t>
            </a:r>
          </a:p>
        </p:txBody>
      </p:sp>
    </p:spTree>
    <p:extLst>
      <p:ext uri="{BB962C8B-B14F-4D97-AF65-F5344CB8AC3E}">
        <p14:creationId xmlns:p14="http://schemas.microsoft.com/office/powerpoint/2010/main" val="3842676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Church vs. Galileo</a:t>
            </a:r>
            <a:endParaRPr lang="en-US" dirty="0"/>
          </a:p>
        </p:txBody>
      </p:sp>
      <p:sp>
        <p:nvSpPr>
          <p:cNvPr id="7" name="Content Placeholder 6"/>
          <p:cNvSpPr>
            <a:spLocks noGrp="1"/>
          </p:cNvSpPr>
          <p:nvPr>
            <p:ph sz="half" idx="1"/>
          </p:nvPr>
        </p:nvSpPr>
        <p:spPr/>
        <p:txBody>
          <a:bodyPr/>
          <a:lstStyle/>
          <a:p>
            <a:r>
              <a:rPr lang="en-US" dirty="0" smtClean="0"/>
              <a:t>Galileo was put in front of a Roman Inquisition </a:t>
            </a:r>
          </a:p>
          <a:p>
            <a:endParaRPr lang="en-US" dirty="0"/>
          </a:p>
          <a:p>
            <a:r>
              <a:rPr lang="en-US" dirty="0" smtClean="0"/>
              <a:t>His views are punishable by death </a:t>
            </a:r>
          </a:p>
          <a:p>
            <a:endParaRPr lang="en-US" dirty="0"/>
          </a:p>
          <a:p>
            <a:r>
              <a:rPr lang="en-US" dirty="0" smtClean="0"/>
              <a:t>Galileo recants </a:t>
            </a:r>
            <a:endParaRPr lang="en-US" dirty="0"/>
          </a:p>
        </p:txBody>
      </p:sp>
      <p:pic>
        <p:nvPicPr>
          <p:cNvPr id="9" name="Picture 5" descr="galileo - church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91000" y="1600200"/>
            <a:ext cx="4724400" cy="462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410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King Becomes an Emperor </a:t>
            </a:r>
            <a:endParaRPr lang="en-US" dirty="0"/>
          </a:p>
        </p:txBody>
      </p:sp>
      <p:sp>
        <p:nvSpPr>
          <p:cNvPr id="3" name="Content Placeholder 2"/>
          <p:cNvSpPr>
            <a:spLocks noGrp="1"/>
          </p:cNvSpPr>
          <p:nvPr>
            <p:ph sz="half" idx="1"/>
          </p:nvPr>
        </p:nvSpPr>
        <p:spPr/>
        <p:txBody>
          <a:bodyPr/>
          <a:lstStyle/>
          <a:p>
            <a:r>
              <a:rPr lang="en-US" dirty="0" smtClean="0"/>
              <a:t>Charles V became Holy Roman Emperor </a:t>
            </a:r>
          </a:p>
          <a:p>
            <a:endParaRPr lang="en-US" dirty="0" smtClean="0"/>
          </a:p>
          <a:p>
            <a:endParaRPr lang="en-US" dirty="0"/>
          </a:p>
          <a:p>
            <a:r>
              <a:rPr lang="en-US" dirty="0" smtClean="0"/>
              <a:t>Empire so large “the sun never set” over it </a:t>
            </a: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3437" y="2153253"/>
            <a:ext cx="2590800" cy="3419856"/>
          </a:xfrm>
          <a:prstGeom prst="rect">
            <a:avLst/>
          </a:prstGeom>
        </p:spPr>
      </p:pic>
    </p:spTree>
    <p:extLst>
      <p:ext uri="{BB962C8B-B14F-4D97-AF65-F5344CB8AC3E}">
        <p14:creationId xmlns:p14="http://schemas.microsoft.com/office/powerpoint/2010/main" val="17454361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762000"/>
          </a:xfrm>
        </p:spPr>
        <p:txBody>
          <a:bodyPr/>
          <a:lstStyle/>
          <a:p>
            <a:pPr algn="ctr"/>
            <a:r>
              <a:rPr lang="en-US" dirty="0" smtClean="0"/>
              <a:t>The Scientific Method </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371600"/>
            <a:ext cx="4405312" cy="5029200"/>
          </a:xfrm>
        </p:spPr>
      </p:pic>
    </p:spTree>
    <p:extLst>
      <p:ext uri="{BB962C8B-B14F-4D97-AF65-F5344CB8AC3E}">
        <p14:creationId xmlns:p14="http://schemas.microsoft.com/office/powerpoint/2010/main" val="1977544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Creators of Scientific Method: </a:t>
            </a:r>
            <a:r>
              <a:rPr lang="en-US" sz="3100" dirty="0" smtClean="0"/>
              <a:t>Sir Francis Bacon and René Descartes</a:t>
            </a:r>
            <a:endParaRPr lang="en-US" sz="3100" dirty="0"/>
          </a:p>
        </p:txBody>
      </p:sp>
      <p:pic>
        <p:nvPicPr>
          <p:cNvPr id="4" name="Picture 4" descr="bacon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0" y="1676400"/>
            <a:ext cx="3767137" cy="4705118"/>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14800" y="1676400"/>
            <a:ext cx="4648200" cy="4648200"/>
          </a:xfrm>
        </p:spPr>
      </p:pic>
    </p:spTree>
    <p:extLst>
      <p:ext uri="{BB962C8B-B14F-4D97-AF65-F5344CB8AC3E}">
        <p14:creationId xmlns:p14="http://schemas.microsoft.com/office/powerpoint/2010/main" val="415655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441960"/>
          </a:xfrm>
        </p:spPr>
        <p:txBody>
          <a:bodyPr>
            <a:normAutofit fontScale="90000"/>
          </a:bodyPr>
          <a:lstStyle/>
          <a:p>
            <a:pPr algn="ctr"/>
            <a:r>
              <a:rPr lang="en-US" dirty="0" smtClean="0"/>
              <a:t>Sir Francis Bacon </a:t>
            </a:r>
            <a:endParaRPr lang="en-US" dirty="0"/>
          </a:p>
        </p:txBody>
      </p:sp>
      <p:sp>
        <p:nvSpPr>
          <p:cNvPr id="3" name="Content Placeholder 2"/>
          <p:cNvSpPr>
            <a:spLocks noGrp="1"/>
          </p:cNvSpPr>
          <p:nvPr>
            <p:ph sz="half" idx="1"/>
          </p:nvPr>
        </p:nvSpPr>
        <p:spPr/>
        <p:txBody>
          <a:bodyPr/>
          <a:lstStyle/>
          <a:p>
            <a:r>
              <a:rPr lang="en-US" dirty="0" smtClean="0"/>
              <a:t>Gain knowledge through experimentation </a:t>
            </a:r>
          </a:p>
          <a:p>
            <a:pPr lvl="1"/>
            <a:r>
              <a:rPr lang="en-US" dirty="0" smtClean="0"/>
              <a:t>Observing</a:t>
            </a:r>
          </a:p>
          <a:p>
            <a:pPr lvl="1"/>
            <a:r>
              <a:rPr lang="en-US" dirty="0" smtClean="0"/>
              <a:t>Measuring</a:t>
            </a:r>
          </a:p>
          <a:p>
            <a:pPr lvl="1"/>
            <a:r>
              <a:rPr lang="en-US" dirty="0" smtClean="0"/>
              <a:t>Explaining </a:t>
            </a:r>
          </a:p>
          <a:p>
            <a:pPr lvl="1"/>
            <a:r>
              <a:rPr lang="en-US" dirty="0" smtClean="0"/>
              <a:t>Verifying </a:t>
            </a:r>
            <a:endParaRPr lang="en-US" dirty="0"/>
          </a:p>
          <a:p>
            <a:pPr lvl="1"/>
            <a:endParaRPr lang="en-US" dirty="0" smtClean="0"/>
          </a:p>
          <a:p>
            <a:pPr lvl="1"/>
            <a:endParaRPr lang="en-US" dirty="0"/>
          </a:p>
          <a:p>
            <a:pPr lvl="1"/>
            <a:endParaRPr lang="en-US" dirty="0" smtClean="0"/>
          </a:p>
          <a:p>
            <a:pPr marL="292608" lvl="1" indent="0">
              <a:buNone/>
            </a:pPr>
            <a:endParaRPr lang="en-US" dirty="0"/>
          </a:p>
        </p:txBody>
      </p:sp>
      <p:pic>
        <p:nvPicPr>
          <p:cNvPr id="5" name="Content Placeholder 4" descr="bacon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419600" y="1066800"/>
            <a:ext cx="3347337"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1859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Rene Descartes </a:t>
            </a:r>
            <a:endParaRPr lang="en-US" dirty="0"/>
          </a:p>
        </p:txBody>
      </p:sp>
      <p:sp>
        <p:nvSpPr>
          <p:cNvPr id="3" name="Content Placeholder 2"/>
          <p:cNvSpPr>
            <a:spLocks noGrp="1"/>
          </p:cNvSpPr>
          <p:nvPr>
            <p:ph sz="half" idx="1"/>
          </p:nvPr>
        </p:nvSpPr>
        <p:spPr/>
        <p:txBody>
          <a:bodyPr/>
          <a:lstStyle/>
          <a:p>
            <a:r>
              <a:rPr lang="en-US" dirty="0" smtClean="0"/>
              <a:t>French scientist </a:t>
            </a:r>
          </a:p>
          <a:p>
            <a:endParaRPr lang="en-US" dirty="0"/>
          </a:p>
          <a:p>
            <a:r>
              <a:rPr lang="en-US" altLang="en-US" dirty="0"/>
              <a:t>“Cogito ergo </a:t>
            </a:r>
            <a:r>
              <a:rPr lang="en-US" altLang="en-US" dirty="0" smtClean="0"/>
              <a:t>sum”</a:t>
            </a:r>
          </a:p>
          <a:p>
            <a:endParaRPr lang="en-US" dirty="0"/>
          </a:p>
          <a:p>
            <a:r>
              <a:rPr lang="en-US" dirty="0" smtClean="0"/>
              <a:t>Emphasis on reason as source of all knowledge </a:t>
            </a:r>
            <a:endParaRPr lang="en-US" dirty="0"/>
          </a:p>
        </p:txBody>
      </p:sp>
      <p:pic>
        <p:nvPicPr>
          <p:cNvPr id="5"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91000" y="1600200"/>
            <a:ext cx="3657600" cy="4616300"/>
          </a:xfrm>
        </p:spPr>
      </p:pic>
    </p:spTree>
    <p:extLst>
      <p:ext uri="{BB962C8B-B14F-4D97-AF65-F5344CB8AC3E}">
        <p14:creationId xmlns:p14="http://schemas.microsoft.com/office/powerpoint/2010/main" val="1658027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594360"/>
          </a:xfrm>
        </p:spPr>
        <p:txBody>
          <a:bodyPr/>
          <a:lstStyle/>
          <a:p>
            <a:pPr algn="ctr"/>
            <a:r>
              <a:rPr lang="en-US" dirty="0" smtClean="0"/>
              <a:t>Johannes </a:t>
            </a:r>
            <a:r>
              <a:rPr lang="en-US" dirty="0" err="1" smtClean="0"/>
              <a:t>Kepler</a:t>
            </a:r>
            <a:r>
              <a:rPr lang="en-US" dirty="0" smtClean="0"/>
              <a:t> </a:t>
            </a:r>
            <a:endParaRPr lang="en-US" dirty="0"/>
          </a:p>
        </p:txBody>
      </p:sp>
      <p:sp>
        <p:nvSpPr>
          <p:cNvPr id="3" name="Content Placeholder 2"/>
          <p:cNvSpPr>
            <a:spLocks noGrp="1"/>
          </p:cNvSpPr>
          <p:nvPr>
            <p:ph sz="half" idx="1"/>
          </p:nvPr>
        </p:nvSpPr>
        <p:spPr/>
        <p:txBody>
          <a:bodyPr/>
          <a:lstStyle/>
          <a:p>
            <a:r>
              <a:rPr lang="en-US" dirty="0" smtClean="0"/>
              <a:t>Disagreed with Copernicus theory that planets moved in circular motion </a:t>
            </a:r>
          </a:p>
          <a:p>
            <a:endParaRPr lang="en-US" dirty="0"/>
          </a:p>
          <a:p>
            <a:r>
              <a:rPr lang="en-US" dirty="0" smtClean="0"/>
              <a:t>Claimed that planets moved in an elliptical motion </a:t>
            </a:r>
            <a:endParaRPr lang="en-US" dirty="0"/>
          </a:p>
        </p:txBody>
      </p:sp>
      <p:pic>
        <p:nvPicPr>
          <p:cNvPr id="5" name="Content Placeholder 4" descr="keple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14800" y="1600200"/>
            <a:ext cx="3733800" cy="476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730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Sir Isaac Newton </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The universe was like a large clock that operated by a consistent set of rules </a:t>
            </a:r>
          </a:p>
          <a:p>
            <a:endParaRPr lang="en-US" dirty="0"/>
          </a:p>
          <a:p>
            <a:r>
              <a:rPr lang="en-US" dirty="0" smtClean="0"/>
              <a:t>Gravity effects all objects in the universe</a:t>
            </a:r>
          </a:p>
          <a:p>
            <a:endParaRPr lang="en-US" dirty="0"/>
          </a:p>
          <a:p>
            <a:r>
              <a:rPr lang="en-US" dirty="0" smtClean="0"/>
              <a:t>Developed calculus in order to predict the effects of gravity. </a:t>
            </a:r>
            <a:endParaRPr lang="en-US" dirty="0"/>
          </a:p>
        </p:txBody>
      </p:sp>
      <p:pic>
        <p:nvPicPr>
          <p:cNvPr id="5" name="Content Placeholder 4" descr="isaac-newt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54639" y="1920081"/>
            <a:ext cx="3168396"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353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mechanisms of the Human Heart</a:t>
            </a:r>
            <a:endParaRPr lang="en-US" dirty="0"/>
          </a:p>
        </p:txBody>
      </p:sp>
      <p:sp>
        <p:nvSpPr>
          <p:cNvPr id="3" name="Content Placeholder 2"/>
          <p:cNvSpPr>
            <a:spLocks noGrp="1"/>
          </p:cNvSpPr>
          <p:nvPr>
            <p:ph sz="half" idx="1"/>
          </p:nvPr>
        </p:nvSpPr>
        <p:spPr/>
        <p:txBody>
          <a:bodyPr/>
          <a:lstStyle/>
          <a:p>
            <a:r>
              <a:rPr lang="en-US" dirty="0" smtClean="0"/>
              <a:t>Henry Harvey</a:t>
            </a:r>
          </a:p>
          <a:p>
            <a:pPr lvl="1"/>
            <a:r>
              <a:rPr lang="en-US" dirty="0" smtClean="0"/>
              <a:t>Based off of the work of Andreas Vesalius </a:t>
            </a:r>
          </a:p>
          <a:p>
            <a:pPr lvl="1"/>
            <a:r>
              <a:rPr lang="en-US" dirty="0" smtClean="0"/>
              <a:t>Harvey explained the functions of the human heart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14800" y="1600200"/>
            <a:ext cx="3521075" cy="4343400"/>
          </a:xfrm>
        </p:spPr>
      </p:pic>
    </p:spTree>
    <p:extLst>
      <p:ext uri="{BB962C8B-B14F-4D97-AF65-F5344CB8AC3E}">
        <p14:creationId xmlns:p14="http://schemas.microsoft.com/office/powerpoint/2010/main" val="28009444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
            <a:ext cx="7239000" cy="670560"/>
          </a:xfrm>
        </p:spPr>
        <p:txBody>
          <a:bodyPr>
            <a:normAutofit fontScale="90000"/>
          </a:bodyPr>
          <a:lstStyle/>
          <a:p>
            <a:r>
              <a:rPr lang="en-US" dirty="0" smtClean="0"/>
              <a:t>The Periodic Table of Elements </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012" y="1295400"/>
            <a:ext cx="7771285" cy="5095081"/>
          </a:xfrm>
        </p:spPr>
      </p:pic>
    </p:spTree>
    <p:extLst>
      <p:ext uri="{BB962C8B-B14F-4D97-AF65-F5344CB8AC3E}">
        <p14:creationId xmlns:p14="http://schemas.microsoft.com/office/powerpoint/2010/main" val="1314518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779513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The Enlightenment</a:t>
            </a:r>
            <a:r>
              <a:rPr lang="en-US" dirty="0" smtClean="0"/>
              <a:t/>
            </a:r>
            <a:br>
              <a:rPr lang="en-US" dirty="0" smtClean="0"/>
            </a:br>
            <a:r>
              <a:rPr lang="en-US" sz="2800" dirty="0" smtClean="0"/>
              <a:t>The Age of Reason </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00200"/>
            <a:ext cx="7924800" cy="5459307"/>
          </a:xfrm>
        </p:spPr>
      </p:pic>
    </p:spTree>
    <p:extLst>
      <p:ext uri="{BB962C8B-B14F-4D97-AF65-F5344CB8AC3E}">
        <p14:creationId xmlns:p14="http://schemas.microsoft.com/office/powerpoint/2010/main" val="12544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685800"/>
          </a:xfrm>
        </p:spPr>
        <p:txBody>
          <a:bodyPr/>
          <a:lstStyle/>
          <a:p>
            <a:pPr algn="ctr"/>
            <a:r>
              <a:rPr lang="en-US" dirty="0" smtClean="0"/>
              <a:t>Spanish Monarchs </a:t>
            </a:r>
            <a:endParaRPr lang="en-US" dirty="0"/>
          </a:p>
        </p:txBody>
      </p:sp>
      <p:sp>
        <p:nvSpPr>
          <p:cNvPr id="5" name="Content Placeholder 4"/>
          <p:cNvSpPr>
            <a:spLocks noGrp="1"/>
          </p:cNvSpPr>
          <p:nvPr>
            <p:ph idx="1"/>
          </p:nvPr>
        </p:nvSpPr>
        <p:spPr>
          <a:xfrm>
            <a:off x="457200" y="838200"/>
            <a:ext cx="7239000" cy="5617536"/>
          </a:xfrm>
        </p:spPr>
        <p:txBody>
          <a:bodyPr/>
          <a:lstStyle/>
          <a:p>
            <a:pPr algn="ctr"/>
            <a:r>
              <a:rPr lang="en-US" dirty="0" smtClean="0"/>
              <a:t>Charles V- King of Spain </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254" y="1752600"/>
            <a:ext cx="3204519" cy="422996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3691" y="1752600"/>
            <a:ext cx="5486400" cy="4495800"/>
          </a:xfrm>
          <a:prstGeom prst="rect">
            <a:avLst/>
          </a:prstGeom>
        </p:spPr>
      </p:pic>
    </p:spTree>
    <p:extLst>
      <p:ext uri="{BB962C8B-B14F-4D97-AF65-F5344CB8AC3E}">
        <p14:creationId xmlns:p14="http://schemas.microsoft.com/office/powerpoint/2010/main" val="6284392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518160"/>
          </a:xfrm>
        </p:spPr>
        <p:txBody>
          <a:bodyPr>
            <a:normAutofit fontScale="90000"/>
          </a:bodyPr>
          <a:lstStyle/>
          <a:p>
            <a:pPr algn="ctr"/>
            <a:r>
              <a:rPr lang="en-US" dirty="0" smtClean="0"/>
              <a:t>Thomas Hobbes </a:t>
            </a:r>
            <a:endParaRPr lang="en-US" dirty="0"/>
          </a:p>
        </p:txBody>
      </p:sp>
      <p:sp>
        <p:nvSpPr>
          <p:cNvPr id="8" name="Content Placeholder 7"/>
          <p:cNvSpPr>
            <a:spLocks noGrp="1"/>
          </p:cNvSpPr>
          <p:nvPr>
            <p:ph sz="half" idx="1"/>
          </p:nvPr>
        </p:nvSpPr>
        <p:spPr>
          <a:xfrm>
            <a:off x="457200" y="1143000"/>
            <a:ext cx="3520440" cy="4983163"/>
          </a:xfrm>
        </p:spPr>
        <p:txBody>
          <a:bodyPr>
            <a:normAutofit/>
          </a:bodyPr>
          <a:lstStyle/>
          <a:p>
            <a:r>
              <a:rPr lang="en-US" sz="2400" dirty="0" smtClean="0"/>
              <a:t>Believed that people were naturally selfish and greedy </a:t>
            </a:r>
          </a:p>
          <a:p>
            <a:pPr marL="0" indent="0">
              <a:buNone/>
            </a:pPr>
            <a:endParaRPr lang="en-US" sz="2400" dirty="0" smtClean="0"/>
          </a:p>
          <a:p>
            <a:r>
              <a:rPr lang="en-US" sz="2400" dirty="0" smtClean="0"/>
              <a:t>Social Contract </a:t>
            </a:r>
          </a:p>
          <a:p>
            <a:pPr marL="0" indent="0">
              <a:buNone/>
            </a:pPr>
            <a:endParaRPr lang="en-US" sz="2400" dirty="0" smtClean="0"/>
          </a:p>
          <a:p>
            <a:r>
              <a:rPr lang="en-US" sz="2400" dirty="0" smtClean="0"/>
              <a:t>People needed government in order to have order</a:t>
            </a:r>
          </a:p>
          <a:p>
            <a:pPr lvl="1"/>
            <a:r>
              <a:rPr lang="en-US" sz="2000" dirty="0" smtClean="0"/>
              <a:t>Best form of government- Absolute Monarchy</a:t>
            </a:r>
          </a:p>
          <a:p>
            <a:pPr marL="292608" lvl="1" indent="0">
              <a:buNone/>
            </a:pPr>
            <a:endParaRPr lang="en-US" sz="2000" dirty="0" smtClean="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11636" y="1219200"/>
            <a:ext cx="3696751" cy="4561681"/>
          </a:xfrm>
        </p:spPr>
      </p:pic>
    </p:spTree>
    <p:extLst>
      <p:ext uri="{BB962C8B-B14F-4D97-AF65-F5344CB8AC3E}">
        <p14:creationId xmlns:p14="http://schemas.microsoft.com/office/powerpoint/2010/main" val="1688978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594360"/>
          </a:xfrm>
        </p:spPr>
        <p:txBody>
          <a:bodyPr/>
          <a:lstStyle/>
          <a:p>
            <a:pPr algn="ctr"/>
            <a:r>
              <a:rPr lang="en-US" dirty="0" smtClean="0"/>
              <a:t>John Locke </a:t>
            </a:r>
            <a:endParaRPr lang="en-US" dirty="0"/>
          </a:p>
        </p:txBody>
      </p:sp>
      <p:sp>
        <p:nvSpPr>
          <p:cNvPr id="3" name="Content Placeholder 2"/>
          <p:cNvSpPr>
            <a:spLocks noGrp="1"/>
          </p:cNvSpPr>
          <p:nvPr>
            <p:ph sz="half" idx="1"/>
          </p:nvPr>
        </p:nvSpPr>
        <p:spPr/>
        <p:txBody>
          <a:bodyPr>
            <a:normAutofit/>
          </a:bodyPr>
          <a:lstStyle/>
          <a:p>
            <a:r>
              <a:rPr lang="en-US" sz="2400" dirty="0" smtClean="0"/>
              <a:t>Believed that people were naturally happy, tolerant and reasonable </a:t>
            </a:r>
          </a:p>
          <a:p>
            <a:pPr marL="0" indent="0">
              <a:buNone/>
            </a:pPr>
            <a:endParaRPr lang="en-US" sz="2400" dirty="0" smtClean="0"/>
          </a:p>
          <a:p>
            <a:r>
              <a:rPr lang="en-US" sz="2400" dirty="0" smtClean="0"/>
              <a:t>Natural rights of people</a:t>
            </a:r>
          </a:p>
          <a:p>
            <a:pPr lvl="1"/>
            <a:r>
              <a:rPr lang="en-US" sz="2000" dirty="0" smtClean="0"/>
              <a:t>Life </a:t>
            </a:r>
          </a:p>
          <a:p>
            <a:pPr lvl="1"/>
            <a:r>
              <a:rPr lang="en-US" sz="2000" dirty="0" smtClean="0"/>
              <a:t>Liberty </a:t>
            </a:r>
          </a:p>
          <a:p>
            <a:pPr lvl="1"/>
            <a:r>
              <a:rPr lang="en-US" sz="2000" dirty="0" smtClean="0"/>
              <a:t>Property </a:t>
            </a:r>
          </a:p>
          <a:p>
            <a:pPr lvl="1"/>
            <a:endParaRPr lang="en-US" sz="2000" dirty="0"/>
          </a:p>
          <a:p>
            <a:pPr lvl="1"/>
            <a:endParaRPr lang="en-US" sz="2000" dirty="0" smtClean="0"/>
          </a:p>
          <a:p>
            <a:pPr lvl="1"/>
            <a:endParaRPr lang="en-US" sz="2000" dirty="0"/>
          </a:p>
          <a:p>
            <a:pPr marL="292608" lvl="1" indent="0">
              <a:buNone/>
            </a:pPr>
            <a:endParaRPr lang="en-US" sz="20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64198" y="1600200"/>
            <a:ext cx="3149278" cy="4525963"/>
          </a:xfrm>
        </p:spPr>
      </p:pic>
    </p:spTree>
    <p:extLst>
      <p:ext uri="{BB962C8B-B14F-4D97-AF65-F5344CB8AC3E}">
        <p14:creationId xmlns:p14="http://schemas.microsoft.com/office/powerpoint/2010/main" val="31701729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822960"/>
          </a:xfrm>
        </p:spPr>
        <p:txBody>
          <a:bodyPr/>
          <a:lstStyle/>
          <a:p>
            <a:pPr algn="ctr"/>
            <a:r>
              <a:rPr lang="en-US" dirty="0" smtClean="0"/>
              <a:t>Jean-Jacques Rousseau </a:t>
            </a:r>
            <a:endParaRPr lang="en-US" dirty="0"/>
          </a:p>
        </p:txBody>
      </p:sp>
      <p:sp>
        <p:nvSpPr>
          <p:cNvPr id="3" name="Content Placeholder 2"/>
          <p:cNvSpPr>
            <a:spLocks noGrp="1"/>
          </p:cNvSpPr>
          <p:nvPr>
            <p:ph sz="half" idx="1"/>
          </p:nvPr>
        </p:nvSpPr>
        <p:spPr/>
        <p:txBody>
          <a:bodyPr>
            <a:normAutofit lnSpcReduction="10000"/>
          </a:bodyPr>
          <a:lstStyle/>
          <a:p>
            <a:r>
              <a:rPr lang="en-US" sz="2400" dirty="0" smtClean="0"/>
              <a:t>Believed that people were born good</a:t>
            </a:r>
            <a:br>
              <a:rPr lang="en-US" sz="2400" dirty="0" smtClean="0"/>
            </a:br>
            <a:endParaRPr lang="en-US" sz="2400" dirty="0" smtClean="0"/>
          </a:p>
          <a:p>
            <a:r>
              <a:rPr lang="en-US" sz="2400" dirty="0" smtClean="0"/>
              <a:t>Society corrupted people </a:t>
            </a:r>
          </a:p>
          <a:p>
            <a:endParaRPr lang="en-US" sz="2400" dirty="0" smtClean="0"/>
          </a:p>
          <a:p>
            <a:r>
              <a:rPr lang="en-US" sz="2400" dirty="0" smtClean="0"/>
              <a:t>Government benefit everyone and not a select few</a:t>
            </a:r>
          </a:p>
          <a:p>
            <a:pPr marL="0" indent="0">
              <a:buNone/>
            </a:pPr>
            <a:endParaRPr lang="en-US" sz="2400" dirty="0" smtClean="0"/>
          </a:p>
          <a:p>
            <a:r>
              <a:rPr lang="en-US" sz="2400" dirty="0" smtClean="0"/>
              <a:t>All people are created equally </a:t>
            </a:r>
            <a:endParaRPr lang="en-US"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27992" y="1600200"/>
            <a:ext cx="3421690" cy="4525963"/>
          </a:xfrm>
        </p:spPr>
      </p:pic>
    </p:spTree>
    <p:extLst>
      <p:ext uri="{BB962C8B-B14F-4D97-AF65-F5344CB8AC3E}">
        <p14:creationId xmlns:p14="http://schemas.microsoft.com/office/powerpoint/2010/main" val="37631894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899160"/>
          </a:xfrm>
        </p:spPr>
        <p:txBody>
          <a:bodyPr/>
          <a:lstStyle/>
          <a:p>
            <a:pPr algn="ctr"/>
            <a:r>
              <a:rPr lang="en-US" dirty="0" smtClean="0"/>
              <a:t>Baron de Montesquieu</a:t>
            </a:r>
            <a:endParaRPr lang="en-US" dirty="0"/>
          </a:p>
        </p:txBody>
      </p:sp>
      <p:sp>
        <p:nvSpPr>
          <p:cNvPr id="3" name="Content Placeholder 2"/>
          <p:cNvSpPr>
            <a:spLocks noGrp="1"/>
          </p:cNvSpPr>
          <p:nvPr>
            <p:ph sz="half" idx="1"/>
          </p:nvPr>
        </p:nvSpPr>
        <p:spPr/>
        <p:txBody>
          <a:bodyPr>
            <a:normAutofit/>
          </a:bodyPr>
          <a:lstStyle/>
          <a:p>
            <a:r>
              <a:rPr lang="en-US" sz="2400" dirty="0" smtClean="0"/>
              <a:t>Argued that the best form of government included a separation of powers</a:t>
            </a:r>
          </a:p>
          <a:p>
            <a:pPr marL="0" indent="0">
              <a:buNone/>
            </a:pPr>
            <a:endParaRPr lang="en-US" sz="2400" dirty="0" smtClean="0"/>
          </a:p>
          <a:p>
            <a:r>
              <a:rPr lang="en-US" sz="2400" dirty="0" smtClean="0"/>
              <a:t>System of checks and balances </a:t>
            </a:r>
          </a:p>
          <a:p>
            <a:pPr marL="0" indent="0">
              <a:buNone/>
            </a:pPr>
            <a:endParaRPr lang="en-US" sz="2400" dirty="0" smtClean="0"/>
          </a:p>
          <a:p>
            <a:r>
              <a:rPr lang="en-US" sz="2400" dirty="0" smtClean="0"/>
              <a:t>Wrote </a:t>
            </a:r>
            <a:r>
              <a:rPr lang="en-US" sz="2400" i="1" dirty="0" smtClean="0"/>
              <a:t>The Spirit of Laws </a:t>
            </a:r>
            <a:endParaRPr lang="en-US"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43400" y="1447800"/>
            <a:ext cx="3753470" cy="4812141"/>
          </a:xfrm>
        </p:spPr>
      </p:pic>
    </p:spTree>
    <p:extLst>
      <p:ext uri="{BB962C8B-B14F-4D97-AF65-F5344CB8AC3E}">
        <p14:creationId xmlns:p14="http://schemas.microsoft.com/office/powerpoint/2010/main" val="1557068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242048" cy="822960"/>
          </a:xfrm>
        </p:spPr>
        <p:txBody>
          <a:bodyPr/>
          <a:lstStyle/>
          <a:p>
            <a:pPr algn="ctr"/>
            <a:r>
              <a:rPr lang="en-US" dirty="0" smtClean="0"/>
              <a:t>Adam Smith </a:t>
            </a:r>
            <a:endParaRPr lang="en-US" dirty="0"/>
          </a:p>
        </p:txBody>
      </p:sp>
      <p:sp>
        <p:nvSpPr>
          <p:cNvPr id="3" name="Content Placeholder 2"/>
          <p:cNvSpPr>
            <a:spLocks noGrp="1"/>
          </p:cNvSpPr>
          <p:nvPr>
            <p:ph sz="half" idx="1"/>
          </p:nvPr>
        </p:nvSpPr>
        <p:spPr>
          <a:xfrm>
            <a:off x="457200" y="1600200"/>
            <a:ext cx="3520440" cy="4724400"/>
          </a:xfrm>
        </p:spPr>
        <p:txBody>
          <a:bodyPr>
            <a:normAutofit/>
          </a:bodyPr>
          <a:lstStyle/>
          <a:p>
            <a:r>
              <a:rPr lang="en-US" sz="2400" dirty="0" smtClean="0"/>
              <a:t>Used reason to analyze economic systems </a:t>
            </a:r>
          </a:p>
          <a:p>
            <a:pPr marL="0" indent="0">
              <a:buNone/>
            </a:pPr>
            <a:endParaRPr lang="en-US" sz="2400" dirty="0" smtClean="0"/>
          </a:p>
          <a:p>
            <a:r>
              <a:rPr lang="en-US" sz="2400" dirty="0" smtClean="0"/>
              <a:t>Wrote </a:t>
            </a:r>
            <a:r>
              <a:rPr lang="en-US" sz="2400" i="1" dirty="0" smtClean="0"/>
              <a:t>The Wealth of Nations </a:t>
            </a:r>
          </a:p>
          <a:p>
            <a:pPr marL="0" indent="0">
              <a:buNone/>
            </a:pPr>
            <a:endParaRPr lang="en-US" sz="2400" i="1" dirty="0" smtClean="0"/>
          </a:p>
          <a:p>
            <a:r>
              <a:rPr lang="en-US" sz="2400" dirty="0" smtClean="0"/>
              <a:t>Promoted laissez-faire economics </a:t>
            </a:r>
          </a:p>
          <a:p>
            <a:pPr lvl="1"/>
            <a:r>
              <a:rPr lang="en-US" sz="2000" dirty="0" smtClean="0"/>
              <a:t>Economic system that worked without government regulation </a:t>
            </a:r>
            <a:endParaRPr lang="en-US" sz="20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43400" y="1371600"/>
            <a:ext cx="3676650" cy="5144715"/>
          </a:xfrm>
        </p:spPr>
      </p:pic>
    </p:spTree>
    <p:extLst>
      <p:ext uri="{BB962C8B-B14F-4D97-AF65-F5344CB8AC3E}">
        <p14:creationId xmlns:p14="http://schemas.microsoft.com/office/powerpoint/2010/main" val="476113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 American Revolution </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463824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Causes for the American Revolution </a:t>
            </a:r>
            <a:endParaRPr lang="en-US" dirty="0"/>
          </a:p>
        </p:txBody>
      </p:sp>
      <p:sp>
        <p:nvSpPr>
          <p:cNvPr id="7" name="Content Placeholder 6"/>
          <p:cNvSpPr>
            <a:spLocks noGrp="1"/>
          </p:cNvSpPr>
          <p:nvPr>
            <p:ph idx="1"/>
          </p:nvPr>
        </p:nvSpPr>
        <p:spPr/>
        <p:txBody>
          <a:bodyPr/>
          <a:lstStyle/>
          <a:p>
            <a:pPr algn="ctr"/>
            <a:r>
              <a:rPr lang="en-US" dirty="0" smtClean="0"/>
              <a:t>The French and Indian War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2800"/>
            <a:ext cx="9144000" cy="4775200"/>
          </a:xfrm>
          <a:prstGeom prst="rect">
            <a:avLst/>
          </a:prstGeom>
        </p:spPr>
      </p:pic>
    </p:spTree>
    <p:extLst>
      <p:ext uri="{BB962C8B-B14F-4D97-AF65-F5344CB8AC3E}">
        <p14:creationId xmlns:p14="http://schemas.microsoft.com/office/powerpoint/2010/main" val="35001026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Enlightenment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676400"/>
            <a:ext cx="7050510" cy="4632465"/>
          </a:xfrm>
        </p:spPr>
      </p:pic>
    </p:spTree>
    <p:extLst>
      <p:ext uri="{BB962C8B-B14F-4D97-AF65-F5344CB8AC3E}">
        <p14:creationId xmlns:p14="http://schemas.microsoft.com/office/powerpoint/2010/main" val="42709705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“No taxation without Representation”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5609" y="1630363"/>
            <a:ext cx="6462182" cy="4846637"/>
          </a:xfrm>
        </p:spPr>
      </p:pic>
    </p:spTree>
    <p:extLst>
      <p:ext uri="{BB962C8B-B14F-4D97-AF65-F5344CB8AC3E}">
        <p14:creationId xmlns:p14="http://schemas.microsoft.com/office/powerpoint/2010/main" val="36160446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American Revolution </a:t>
            </a:r>
            <a:endParaRPr lang="en-US"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2400" y="2057400"/>
            <a:ext cx="3733800" cy="3581400"/>
          </a:xfrm>
        </p:spPr>
      </p:pic>
      <p:sp>
        <p:nvSpPr>
          <p:cNvPr id="5" name="Content Placeholder 4"/>
          <p:cNvSpPr>
            <a:spLocks noGrp="1"/>
          </p:cNvSpPr>
          <p:nvPr>
            <p:ph sz="half" idx="2"/>
          </p:nvPr>
        </p:nvSpPr>
        <p:spPr/>
        <p:txBody>
          <a:bodyPr>
            <a:normAutofit fontScale="92500" lnSpcReduction="20000"/>
          </a:bodyPr>
          <a:lstStyle/>
          <a:p>
            <a:r>
              <a:rPr lang="en-US" dirty="0" smtClean="0"/>
              <a:t>Battle of Lexington and Concord </a:t>
            </a:r>
          </a:p>
          <a:p>
            <a:endParaRPr lang="en-US" dirty="0" smtClean="0"/>
          </a:p>
          <a:p>
            <a:r>
              <a:rPr lang="en-US" dirty="0" smtClean="0"/>
              <a:t>Fought on April 19, 1775</a:t>
            </a:r>
          </a:p>
          <a:p>
            <a:endParaRPr lang="en-US" dirty="0"/>
          </a:p>
          <a:p>
            <a:r>
              <a:rPr lang="en-US" dirty="0" smtClean="0"/>
              <a:t>Province of Massachusetts Bay</a:t>
            </a:r>
          </a:p>
          <a:p>
            <a:endParaRPr lang="en-US" dirty="0"/>
          </a:p>
          <a:p>
            <a:r>
              <a:rPr lang="en-US" dirty="0" smtClean="0"/>
              <a:t>Mark the start of the Revolutionary War </a:t>
            </a:r>
            <a:endParaRPr lang="en-US" dirty="0"/>
          </a:p>
        </p:txBody>
      </p:sp>
    </p:spTree>
    <p:extLst>
      <p:ext uri="{BB962C8B-B14F-4D97-AF65-F5344CB8AC3E}">
        <p14:creationId xmlns:p14="http://schemas.microsoft.com/office/powerpoint/2010/main" val="831753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518160"/>
          </a:xfrm>
        </p:spPr>
        <p:txBody>
          <a:bodyPr>
            <a:normAutofit fontScale="90000"/>
          </a:bodyPr>
          <a:lstStyle/>
          <a:p>
            <a:pPr algn="ctr"/>
            <a:r>
              <a:rPr lang="en-US" dirty="0" smtClean="0"/>
              <a:t>Catholicism vs. Protestantism </a:t>
            </a:r>
            <a:endParaRPr lang="en-US" dirty="0"/>
          </a:p>
        </p:txBody>
      </p:sp>
      <p:sp>
        <p:nvSpPr>
          <p:cNvPr id="9" name="Content Placeholder 8"/>
          <p:cNvSpPr>
            <a:spLocks noGrp="1"/>
          </p:cNvSpPr>
          <p:nvPr>
            <p:ph sz="half" idx="1"/>
          </p:nvPr>
        </p:nvSpPr>
        <p:spPr>
          <a:xfrm>
            <a:off x="-152400" y="1600200"/>
            <a:ext cx="4130040" cy="4525963"/>
          </a:xfrm>
        </p:spPr>
        <p:txBody>
          <a:bodyPr/>
          <a:lstStyle/>
          <a:p>
            <a:r>
              <a:rPr lang="en-US" dirty="0" smtClean="0"/>
              <a:t>Protestant followers gained influence within Europe </a:t>
            </a:r>
          </a:p>
          <a:p>
            <a:pPr marL="0" indent="0">
              <a:buNone/>
            </a:pPr>
            <a:endParaRPr lang="en-US" dirty="0" smtClean="0"/>
          </a:p>
          <a:p>
            <a:r>
              <a:rPr lang="en-US" dirty="0" smtClean="0"/>
              <a:t>Rebellions spread throughout Europe against the Catholic rulers </a:t>
            </a:r>
          </a:p>
          <a:p>
            <a:pPr marL="0" indent="0">
              <a:buNone/>
            </a:pPr>
            <a:endParaRPr lang="en-US" dirty="0"/>
          </a:p>
        </p:txBody>
      </p:sp>
      <p:sp>
        <p:nvSpPr>
          <p:cNvPr id="3" name="Content Placeholder 2"/>
          <p:cNvSpPr>
            <a:spLocks noGrp="1"/>
          </p:cNvSpPr>
          <p:nvPr>
            <p:ph sz="half" idx="2"/>
          </p:nvPr>
        </p:nvSpPr>
        <p:spPr/>
        <p:txBody>
          <a:bodyPr/>
          <a:lstStyle/>
          <a:p>
            <a:pPr marL="0" indent="0">
              <a:buNone/>
            </a:pPr>
            <a:r>
              <a:rPr lang="en-US" dirty="0" smtClean="0"/>
              <a:t>  </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990600"/>
            <a:ext cx="5562600" cy="5486400"/>
          </a:xfrm>
          <a:prstGeom prst="rect">
            <a:avLst/>
          </a:prstGeom>
        </p:spPr>
      </p:pic>
    </p:spTree>
    <p:extLst>
      <p:ext uri="{BB962C8B-B14F-4D97-AF65-F5344CB8AC3E}">
        <p14:creationId xmlns:p14="http://schemas.microsoft.com/office/powerpoint/2010/main" val="12745324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Declaration of Independence </a:t>
            </a:r>
            <a:endParaRPr lang="en-US" dirty="0"/>
          </a:p>
        </p:txBody>
      </p:sp>
      <p:sp>
        <p:nvSpPr>
          <p:cNvPr id="6" name="Content Placeholder 5"/>
          <p:cNvSpPr>
            <a:spLocks noGrp="1"/>
          </p:cNvSpPr>
          <p:nvPr>
            <p:ph idx="1"/>
          </p:nvPr>
        </p:nvSpPr>
        <p:spPr/>
        <p:txBody>
          <a:bodyPr/>
          <a:lstStyle/>
          <a:p>
            <a:r>
              <a:rPr lang="en-US" dirty="0"/>
              <a:t>“We hold these truths to be self-evident, that all men are created equal, that they are endowed by their Creator with certain unalienable Rights, that among these are Life, Liberty and the pursuit of Happiness.--That to secure these rights, Governments are instituted among Men, deriving their just powers from the consent of the governed…”</a:t>
            </a:r>
          </a:p>
          <a:p>
            <a:pPr marL="0" indent="0">
              <a:buNone/>
            </a:pPr>
            <a:r>
              <a:rPr lang="en-US" dirty="0" smtClean="0"/>
              <a:t>~Declaration </a:t>
            </a:r>
            <a:r>
              <a:rPr lang="en-US" dirty="0"/>
              <a:t>of Independence, July 4th, 1776 </a:t>
            </a:r>
          </a:p>
          <a:p>
            <a:endParaRPr lang="en-US" dirty="0"/>
          </a:p>
        </p:txBody>
      </p:sp>
    </p:spTree>
    <p:extLst>
      <p:ext uri="{BB962C8B-B14F-4D97-AF65-F5344CB8AC3E}">
        <p14:creationId xmlns:p14="http://schemas.microsoft.com/office/powerpoint/2010/main" val="5198469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Declaration of Independence </a:t>
            </a:r>
            <a:endParaRPr lang="en-US" dirty="0"/>
          </a:p>
        </p:txBody>
      </p:sp>
      <p:sp>
        <p:nvSpPr>
          <p:cNvPr id="5" name="Content Placeholder 4"/>
          <p:cNvSpPr>
            <a:spLocks noGrp="1"/>
          </p:cNvSpPr>
          <p:nvPr>
            <p:ph sz="half" idx="1"/>
          </p:nvPr>
        </p:nvSpPr>
        <p:spPr/>
        <p:txBody>
          <a:bodyPr/>
          <a:lstStyle/>
          <a:p>
            <a:r>
              <a:rPr lang="en-US" dirty="0" smtClean="0"/>
              <a:t>Was printed on July 4, 1776</a:t>
            </a:r>
          </a:p>
          <a:p>
            <a:endParaRPr lang="en-US" dirty="0"/>
          </a:p>
          <a:p>
            <a:pPr marL="0" indent="0">
              <a:buNone/>
            </a:pPr>
            <a:endParaRPr lang="en-US" dirty="0"/>
          </a:p>
          <a:p>
            <a:r>
              <a:rPr lang="en-US" dirty="0" smtClean="0"/>
              <a:t>Drafted by a committee of 5 from the second Continental Congress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19600" y="1981200"/>
            <a:ext cx="2971800" cy="2948781"/>
          </a:xfrm>
        </p:spPr>
      </p:pic>
    </p:spTree>
    <p:extLst>
      <p:ext uri="{BB962C8B-B14F-4D97-AF65-F5344CB8AC3E}">
        <p14:creationId xmlns:p14="http://schemas.microsoft.com/office/powerpoint/2010/main" val="30022090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Treaty of Paris </a:t>
            </a:r>
            <a:endParaRPr lang="en-US" dirty="0"/>
          </a:p>
        </p:txBody>
      </p:sp>
      <p:sp>
        <p:nvSpPr>
          <p:cNvPr id="3" name="Content Placeholder 2"/>
          <p:cNvSpPr>
            <a:spLocks noGrp="1"/>
          </p:cNvSpPr>
          <p:nvPr>
            <p:ph idx="1"/>
          </p:nvPr>
        </p:nvSpPr>
        <p:spPr/>
        <p:txBody>
          <a:bodyPr>
            <a:normAutofit/>
          </a:bodyPr>
          <a:lstStyle/>
          <a:p>
            <a:r>
              <a:rPr lang="en-US" dirty="0" smtClean="0"/>
              <a:t>Signed on September 3, 1783</a:t>
            </a:r>
          </a:p>
          <a:p>
            <a:endParaRPr lang="en-US" dirty="0"/>
          </a:p>
          <a:p>
            <a:r>
              <a:rPr lang="en-US" dirty="0" smtClean="0"/>
              <a:t>Recognized the United States as an independent nation </a:t>
            </a:r>
          </a:p>
          <a:p>
            <a:pPr marL="0" indent="0">
              <a:buNone/>
            </a:pPr>
            <a:endParaRPr lang="en-US" dirty="0" smtClean="0"/>
          </a:p>
          <a:p>
            <a:r>
              <a:rPr lang="en-US" dirty="0" smtClean="0"/>
              <a:t>Negotiators: John Adams, Benjamin Franklin and John Jay. </a:t>
            </a:r>
            <a:endParaRPr lang="en-US" dirty="0"/>
          </a:p>
        </p:txBody>
      </p:sp>
    </p:spTree>
    <p:extLst>
      <p:ext uri="{BB962C8B-B14F-4D97-AF65-F5344CB8AC3E}">
        <p14:creationId xmlns:p14="http://schemas.microsoft.com/office/powerpoint/2010/main" val="34254536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new Form of Government </a:t>
            </a:r>
            <a:endParaRPr lang="en-US" dirty="0"/>
          </a:p>
        </p:txBody>
      </p:sp>
      <p:sp>
        <p:nvSpPr>
          <p:cNvPr id="3" name="Content Placeholder 2"/>
          <p:cNvSpPr>
            <a:spLocks noGrp="1"/>
          </p:cNvSpPr>
          <p:nvPr>
            <p:ph sz="half" idx="1"/>
          </p:nvPr>
        </p:nvSpPr>
        <p:spPr/>
        <p:txBody>
          <a:bodyPr/>
          <a:lstStyle/>
          <a:p>
            <a:r>
              <a:rPr lang="en-US" dirty="0" smtClean="0"/>
              <a:t>55 Delegates met in Philadelphia to revise the Articles of Confederation </a:t>
            </a:r>
          </a:p>
          <a:p>
            <a:endParaRPr lang="en-US" dirty="0"/>
          </a:p>
          <a:p>
            <a:r>
              <a:rPr lang="en-US" dirty="0" smtClean="0"/>
              <a:t>From May 14</a:t>
            </a:r>
            <a:r>
              <a:rPr lang="en-US" baseline="30000" dirty="0" smtClean="0"/>
              <a:t>th</a:t>
            </a:r>
            <a:r>
              <a:rPr lang="en-US" dirty="0" smtClean="0"/>
              <a:t> to September 17</a:t>
            </a:r>
            <a:r>
              <a:rPr lang="en-US" baseline="30000" dirty="0" smtClean="0"/>
              <a:t>th</a:t>
            </a:r>
            <a:r>
              <a:rPr lang="en-US" dirty="0" smtClean="0"/>
              <a:t> they considered plans and proposals</a:t>
            </a:r>
          </a:p>
          <a:p>
            <a:endParaRPr lang="en-US"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78300" y="1600200"/>
            <a:ext cx="3521075" cy="4343400"/>
          </a:xfrm>
        </p:spPr>
      </p:pic>
    </p:spTree>
    <p:extLst>
      <p:ext uri="{BB962C8B-B14F-4D97-AF65-F5344CB8AC3E}">
        <p14:creationId xmlns:p14="http://schemas.microsoft.com/office/powerpoint/2010/main" val="15874038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Federal Republic was formed</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7223" y="1609725"/>
            <a:ext cx="6318954" cy="4846638"/>
          </a:xfrm>
        </p:spPr>
      </p:pic>
    </p:spTree>
    <p:extLst>
      <p:ext uri="{BB962C8B-B14F-4D97-AF65-F5344CB8AC3E}">
        <p14:creationId xmlns:p14="http://schemas.microsoft.com/office/powerpoint/2010/main" val="23745204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Bill of Rights gave rights to the people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524000"/>
            <a:ext cx="7924799" cy="5067163"/>
          </a:xfrm>
        </p:spPr>
      </p:pic>
    </p:spTree>
    <p:extLst>
      <p:ext uri="{BB962C8B-B14F-4D97-AF65-F5344CB8AC3E}">
        <p14:creationId xmlns:p14="http://schemas.microsoft.com/office/powerpoint/2010/main" val="836481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8160"/>
          </a:xfrm>
        </p:spPr>
        <p:txBody>
          <a:bodyPr>
            <a:normAutofit fontScale="90000"/>
          </a:bodyPr>
          <a:lstStyle/>
          <a:p>
            <a:pPr algn="ctr"/>
            <a:r>
              <a:rPr lang="en-US" dirty="0" smtClean="0"/>
              <a:t>Peace of Augsburg </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838200"/>
            <a:ext cx="8314804" cy="5681630"/>
          </a:xfrm>
        </p:spPr>
      </p:pic>
    </p:spTree>
    <p:extLst>
      <p:ext uri="{BB962C8B-B14F-4D97-AF65-F5344CB8AC3E}">
        <p14:creationId xmlns:p14="http://schemas.microsoft.com/office/powerpoint/2010/main" val="1526819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Peace of Augsburg</a:t>
            </a:r>
            <a:endParaRPr lang="en-US" dirty="0"/>
          </a:p>
        </p:txBody>
      </p:sp>
      <p:sp>
        <p:nvSpPr>
          <p:cNvPr id="4" name="Content Placeholder 3"/>
          <p:cNvSpPr>
            <a:spLocks noGrp="1"/>
          </p:cNvSpPr>
          <p:nvPr>
            <p:ph sz="half" idx="1"/>
          </p:nvPr>
        </p:nvSpPr>
        <p:spPr/>
        <p:txBody>
          <a:bodyPr/>
          <a:lstStyle/>
          <a:p>
            <a:r>
              <a:rPr lang="en-US" dirty="0" smtClean="0"/>
              <a:t>1555</a:t>
            </a:r>
          </a:p>
          <a:p>
            <a:pPr marL="0" indent="0">
              <a:buNone/>
            </a:pPr>
            <a:endParaRPr lang="en-US" dirty="0" smtClean="0"/>
          </a:p>
          <a:p>
            <a:r>
              <a:rPr lang="en-US" dirty="0" smtClean="0"/>
              <a:t>Gave each German prince the right to decide his faith (Protestant or Catholic) </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98194" y="1787313"/>
            <a:ext cx="2481287" cy="4151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711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Division of the empire </a:t>
            </a:r>
            <a:endParaRPr lang="en-US" dirty="0"/>
          </a:p>
        </p:txBody>
      </p:sp>
      <p:sp>
        <p:nvSpPr>
          <p:cNvPr id="4" name="Content Placeholder 3"/>
          <p:cNvSpPr>
            <a:spLocks noGrp="1"/>
          </p:cNvSpPr>
          <p:nvPr>
            <p:ph sz="half" idx="1"/>
          </p:nvPr>
        </p:nvSpPr>
        <p:spPr/>
        <p:txBody>
          <a:bodyPr/>
          <a:lstStyle/>
          <a:p>
            <a:r>
              <a:rPr lang="en-US" dirty="0" smtClean="0"/>
              <a:t>Charles V gives up throne </a:t>
            </a:r>
          </a:p>
          <a:p>
            <a:endParaRPr lang="en-US" dirty="0"/>
          </a:p>
          <a:p>
            <a:r>
              <a:rPr lang="en-US" dirty="0" smtClean="0"/>
              <a:t>Divides empire between brother and son </a:t>
            </a:r>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91643" y="1600200"/>
            <a:ext cx="249438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7596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9042</TotalTime>
  <Words>1189</Words>
  <Application>Microsoft Office PowerPoint</Application>
  <PresentationFormat>On-screen Show (4:3)</PresentationFormat>
  <Paragraphs>277</Paragraphs>
  <Slides>65</Slides>
  <Notes>5</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Opulent</vt:lpstr>
      <vt:lpstr>Bell Ringer </vt:lpstr>
      <vt:lpstr>Standard 6</vt:lpstr>
      <vt:lpstr>Monarchs of Europe </vt:lpstr>
      <vt:lpstr>The King Becomes an Emperor </vt:lpstr>
      <vt:lpstr>Spanish Monarchs </vt:lpstr>
      <vt:lpstr>Catholicism vs. Protestantism </vt:lpstr>
      <vt:lpstr>Peace of Augsburg </vt:lpstr>
      <vt:lpstr>Peace of Augsburg</vt:lpstr>
      <vt:lpstr>Division of the empire </vt:lpstr>
      <vt:lpstr>Division of the Empire </vt:lpstr>
      <vt:lpstr>King Philip II (son of Charles V)</vt:lpstr>
      <vt:lpstr>England vs. Spain</vt:lpstr>
      <vt:lpstr>England is the Victor! </vt:lpstr>
      <vt:lpstr>The Decline of Spain </vt:lpstr>
      <vt:lpstr>Monarchs of France </vt:lpstr>
      <vt:lpstr>French Monarchs- Henry IV  </vt:lpstr>
      <vt:lpstr>French King Henry Vi</vt:lpstr>
      <vt:lpstr>French King- Louis XIV  the sun King</vt:lpstr>
      <vt:lpstr>Tour of the Palace of Versailles </vt:lpstr>
      <vt:lpstr>Monarch in England </vt:lpstr>
      <vt:lpstr>Henry VIII </vt:lpstr>
      <vt:lpstr>Elizabeth I Daughter of King Henry VIII</vt:lpstr>
      <vt:lpstr>Charles I Son of Scottish King James I</vt:lpstr>
      <vt:lpstr>The English civil War </vt:lpstr>
      <vt:lpstr>PowerPoint Presentation</vt:lpstr>
      <vt:lpstr>The Glorious Revolution </vt:lpstr>
      <vt:lpstr>Mini Activity-Answer in Notes</vt:lpstr>
      <vt:lpstr>What is an absolute monarch? </vt:lpstr>
      <vt:lpstr>Rulers of Russia </vt:lpstr>
      <vt:lpstr>Ivan the Terrible </vt:lpstr>
      <vt:lpstr>Peter the great </vt:lpstr>
      <vt:lpstr>St. Petersburg </vt:lpstr>
      <vt:lpstr>Catherine the Great </vt:lpstr>
      <vt:lpstr>Standard 6</vt:lpstr>
      <vt:lpstr>Scientific Revolution  </vt:lpstr>
      <vt:lpstr>Science Before the Scientific Revolution </vt:lpstr>
      <vt:lpstr>Geocentric  vs. Heliocentric</vt:lpstr>
      <vt:lpstr>Galileo Galilee </vt:lpstr>
      <vt:lpstr>The Church vs. Galileo</vt:lpstr>
      <vt:lpstr>The Scientific Method </vt:lpstr>
      <vt:lpstr>Creators of Scientific Method: Sir Francis Bacon and René Descartes</vt:lpstr>
      <vt:lpstr>Sir Francis Bacon </vt:lpstr>
      <vt:lpstr>Rene Descartes </vt:lpstr>
      <vt:lpstr>Johannes Kepler </vt:lpstr>
      <vt:lpstr>Sir Isaac Newton </vt:lpstr>
      <vt:lpstr>The mechanisms of the Human Heart</vt:lpstr>
      <vt:lpstr>The Periodic Table of Elements </vt:lpstr>
      <vt:lpstr>PowerPoint Presentation</vt:lpstr>
      <vt:lpstr>The Enlightenment The Age of Reason </vt:lpstr>
      <vt:lpstr>Thomas Hobbes </vt:lpstr>
      <vt:lpstr>John Locke </vt:lpstr>
      <vt:lpstr>Jean-Jacques Rousseau </vt:lpstr>
      <vt:lpstr>Baron de Montesquieu</vt:lpstr>
      <vt:lpstr>Adam Smith </vt:lpstr>
      <vt:lpstr>The American Revolution </vt:lpstr>
      <vt:lpstr>Causes for the American Revolution </vt:lpstr>
      <vt:lpstr>The Enlightenment </vt:lpstr>
      <vt:lpstr>“No taxation without Representation”</vt:lpstr>
      <vt:lpstr>The American Revolution </vt:lpstr>
      <vt:lpstr>Declaration of Independence </vt:lpstr>
      <vt:lpstr>Declaration of Independence </vt:lpstr>
      <vt:lpstr>Treaty of Paris </vt:lpstr>
      <vt:lpstr>A new Form of Government </vt:lpstr>
      <vt:lpstr>A Federal Republic was formed</vt:lpstr>
      <vt:lpstr>Bill of Rights gave rights to the people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6</dc:title>
  <dc:creator>BethSwain</dc:creator>
  <cp:lastModifiedBy>Sara</cp:lastModifiedBy>
  <cp:revision>51</cp:revision>
  <cp:lastPrinted>2015-11-02T14:08:01Z</cp:lastPrinted>
  <dcterms:created xsi:type="dcterms:W3CDTF">2014-03-22T12:43:59Z</dcterms:created>
  <dcterms:modified xsi:type="dcterms:W3CDTF">2015-11-03T10:43:16Z</dcterms:modified>
</cp:coreProperties>
</file>