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4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8" r:id="rId20"/>
    <p:sldId id="272" r:id="rId21"/>
    <p:sldId id="276" r:id="rId22"/>
    <p:sldId id="273" r:id="rId23"/>
    <p:sldId id="277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6EEBD-4598-4952-AC78-0649B0A63F5D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D7C23-736A-4EBE-AE5D-11143B1BF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6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mirate" TargetMode="External"/><Relationship Id="rId13" Type="http://schemas.openxmlformats.org/officeDocument/2006/relationships/hyperlink" Target="https://en.wikipedia.org/wiki/Abd-ar-Rahman_III" TargetMode="External"/><Relationship Id="rId18" Type="http://schemas.openxmlformats.org/officeDocument/2006/relationships/hyperlink" Target="https://en.wikipedia.org/wiki/Caliphate_of_C%C3%B3rdoba#cite_note-6" TargetMode="External"/><Relationship Id="rId3" Type="http://schemas.openxmlformats.org/officeDocument/2006/relationships/hyperlink" Target="https://en.wikipedia.org/wiki/Abd-ar-Rahman_I" TargetMode="External"/><Relationship Id="rId7" Type="http://schemas.openxmlformats.org/officeDocument/2006/relationships/hyperlink" Target="https://en.wikipedia.org/wiki/Fiefdom" TargetMode="External"/><Relationship Id="rId12" Type="http://schemas.openxmlformats.org/officeDocument/2006/relationships/hyperlink" Target="https://en.wikipedia.org/wiki/Sultan" TargetMode="External"/><Relationship Id="rId17" Type="http://schemas.openxmlformats.org/officeDocument/2006/relationships/hyperlink" Target="https://en.wikipedia.org/wiki/Caliphate_of_C%C3%B3rdoba#cite_note-5" TargetMode="External"/><Relationship Id="rId2" Type="http://schemas.openxmlformats.org/officeDocument/2006/relationships/slide" Target="../slides/slide4.xml"/><Relationship Id="rId16" Type="http://schemas.openxmlformats.org/officeDocument/2006/relationships/hyperlink" Target="https://en.wikipedia.org/wiki/Baghdad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Abbasids" TargetMode="External"/><Relationship Id="rId11" Type="http://schemas.openxmlformats.org/officeDocument/2006/relationships/hyperlink" Target="https://en.wikipedia.org/wiki/Emir" TargetMode="External"/><Relationship Id="rId5" Type="http://schemas.openxmlformats.org/officeDocument/2006/relationships/hyperlink" Target="https://en.wikipedia.org/wiki/Damascus" TargetMode="External"/><Relationship Id="rId15" Type="http://schemas.openxmlformats.org/officeDocument/2006/relationships/hyperlink" Target="https://en.wikipedia.org/wiki/Cairo" TargetMode="External"/><Relationship Id="rId10" Type="http://schemas.openxmlformats.org/officeDocument/2006/relationships/hyperlink" Target="https://en.wikipedia.org/wiki/Corsica" TargetMode="External"/><Relationship Id="rId4" Type="http://schemas.openxmlformats.org/officeDocument/2006/relationships/hyperlink" Target="https://en.wikipedia.org/wiki/Umayyad" TargetMode="External"/><Relationship Id="rId9" Type="http://schemas.openxmlformats.org/officeDocument/2006/relationships/hyperlink" Target="https://en.wikipedia.org/wiki/Caliphate_of_C%C3%B3rdoba#cite_note-4" TargetMode="External"/><Relationship Id="rId14" Type="http://schemas.openxmlformats.org/officeDocument/2006/relationships/hyperlink" Target="https://en.wikipedia.org/wiki/Fatimid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m/place/Niger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britannica.com/place/Nigeria" TargetMode="External"/><Relationship Id="rId4" Type="http://schemas.openxmlformats.org/officeDocument/2006/relationships/hyperlink" Target="http://www.britannica.com/place/Mali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3" tooltip="Abd-ar-Rahman I"/>
              </a:rPr>
              <a:t>Abd</a:t>
            </a:r>
            <a:r>
              <a:rPr lang="en-US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3" tooltip="Abd-ar-Rahman I"/>
              </a:rPr>
              <a:t>-</a:t>
            </a:r>
            <a:r>
              <a:rPr lang="en-US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3" tooltip="Abd-ar-Rahman I"/>
              </a:rPr>
              <a:t>ar</a:t>
            </a:r>
            <a:r>
              <a:rPr lang="en-US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3" tooltip="Abd-ar-Rahman I"/>
              </a:rPr>
              <a:t>-Rahman I</a:t>
            </a:r>
            <a:r>
              <a:rPr lang="en-US" b="0" i="0" dirty="0" smtClean="0">
                <a:solidFill>
                  <a:srgbClr val="252525"/>
                </a:solidFill>
                <a:effectLst/>
                <a:latin typeface="Arial"/>
              </a:rPr>
              <a:t> became Emir of Córdoba in 756 after six years in exile after the </a:t>
            </a:r>
            <a:r>
              <a:rPr lang="en-US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4" tooltip="Umayyad"/>
              </a:rPr>
              <a:t>Umayyads</a:t>
            </a:r>
            <a:r>
              <a:rPr lang="en-US" b="0" i="0" dirty="0" smtClean="0">
                <a:solidFill>
                  <a:srgbClr val="252525"/>
                </a:solidFill>
                <a:effectLst/>
                <a:latin typeface="Arial"/>
              </a:rPr>
              <a:t> lost the position of Caliph </a:t>
            </a:r>
            <a:r>
              <a:rPr lang="en-US" b="0" i="0" dirty="0" err="1" smtClean="0">
                <a:solidFill>
                  <a:srgbClr val="252525"/>
                </a:solidFill>
                <a:effectLst/>
                <a:latin typeface="Arial"/>
              </a:rPr>
              <a:t>in</a:t>
            </a:r>
            <a:r>
              <a:rPr lang="en-US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5" tooltip="Damascus"/>
              </a:rPr>
              <a:t>Damascus</a:t>
            </a:r>
            <a:r>
              <a:rPr lang="en-US" b="0" i="0" dirty="0" smtClean="0">
                <a:solidFill>
                  <a:srgbClr val="252525"/>
                </a:solidFill>
                <a:effectLst/>
                <a:latin typeface="Arial"/>
              </a:rPr>
              <a:t> to the </a:t>
            </a:r>
            <a:r>
              <a:rPr lang="en-US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6" tooltip="Abbasids"/>
              </a:rPr>
              <a:t>Abbasids</a:t>
            </a:r>
            <a:r>
              <a:rPr lang="en-US" b="0" i="0" dirty="0" smtClean="0">
                <a:solidFill>
                  <a:srgbClr val="252525"/>
                </a:solidFill>
                <a:effectLst/>
                <a:latin typeface="Arial"/>
              </a:rPr>
              <a:t> in 750. Intent on regaining power, he defeated the existing Islamic rulers of the area and united various local </a:t>
            </a:r>
            <a:r>
              <a:rPr lang="en-US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7" tooltip="Fiefdom"/>
              </a:rPr>
              <a:t>fiefdoms</a:t>
            </a:r>
            <a:r>
              <a:rPr lang="en-US" b="0" i="0" dirty="0" smtClean="0">
                <a:solidFill>
                  <a:srgbClr val="252525"/>
                </a:solidFill>
                <a:effectLst/>
                <a:latin typeface="Arial"/>
              </a:rPr>
              <a:t> into an </a:t>
            </a:r>
            <a:r>
              <a:rPr lang="en-US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8" tooltip="Emirate"/>
              </a:rPr>
              <a:t>emirate</a:t>
            </a:r>
            <a:r>
              <a:rPr lang="en-US" b="0" i="0" dirty="0" smtClean="0">
                <a:solidFill>
                  <a:srgbClr val="252525"/>
                </a:solidFill>
                <a:effectLst/>
                <a:latin typeface="Arial"/>
              </a:rPr>
              <a:t>.</a:t>
            </a:r>
            <a:r>
              <a:rPr lang="en-US" b="0" i="0" u="none" strike="noStrike" baseline="30000" dirty="0" smtClean="0">
                <a:solidFill>
                  <a:srgbClr val="0B0080"/>
                </a:solidFill>
                <a:effectLst/>
                <a:latin typeface="Arial"/>
                <a:hlinkClick r:id="rId9"/>
              </a:rPr>
              <a:t>[4]</a:t>
            </a:r>
            <a:r>
              <a:rPr lang="en-US" b="0" i="0" dirty="0" smtClean="0">
                <a:solidFill>
                  <a:srgbClr val="252525"/>
                </a:solidFill>
                <a:effectLst/>
                <a:latin typeface="Arial"/>
              </a:rPr>
              <a:t> Raids then increased the emirate's size; the first to go as far as </a:t>
            </a:r>
            <a:r>
              <a:rPr lang="en-US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10" tooltip="Corsica"/>
              </a:rPr>
              <a:t>Corsica</a:t>
            </a:r>
            <a:r>
              <a:rPr lang="en-US" b="0" i="0" dirty="0" smtClean="0">
                <a:solidFill>
                  <a:srgbClr val="252525"/>
                </a:solidFill>
                <a:effectLst/>
                <a:latin typeface="Arial"/>
              </a:rPr>
              <a:t> occurred in 806.</a:t>
            </a:r>
          </a:p>
          <a:p>
            <a:pPr algn="l"/>
            <a:r>
              <a:rPr lang="en-US" b="0" i="0" dirty="0" smtClean="0">
                <a:solidFill>
                  <a:srgbClr val="252525"/>
                </a:solidFill>
                <a:effectLst/>
                <a:latin typeface="Arial"/>
              </a:rPr>
              <a:t>The emirate's rulers used the title "</a:t>
            </a:r>
            <a:r>
              <a:rPr lang="en-US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11" tooltip="Emir"/>
              </a:rPr>
              <a:t>emir</a:t>
            </a:r>
            <a:r>
              <a:rPr lang="en-US" b="0" i="0" dirty="0" smtClean="0">
                <a:solidFill>
                  <a:srgbClr val="252525"/>
                </a:solidFill>
                <a:effectLst/>
                <a:latin typeface="Arial"/>
              </a:rPr>
              <a:t>" or "</a:t>
            </a:r>
            <a:r>
              <a:rPr lang="en-US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12" tooltip="Sultan"/>
              </a:rPr>
              <a:t>sultan</a:t>
            </a:r>
            <a:r>
              <a:rPr lang="en-US" b="0" i="0" dirty="0" smtClean="0">
                <a:solidFill>
                  <a:srgbClr val="252525"/>
                </a:solidFill>
                <a:effectLst/>
                <a:latin typeface="Arial"/>
              </a:rPr>
              <a:t>" until the 10th century, when </a:t>
            </a:r>
            <a:r>
              <a:rPr lang="en-US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13" tooltip="Abd-ar-Rahman III"/>
              </a:rPr>
              <a:t>Abd</a:t>
            </a:r>
            <a:r>
              <a:rPr lang="en-US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13" tooltip="Abd-ar-Rahman III"/>
              </a:rPr>
              <a:t>-</a:t>
            </a:r>
            <a:r>
              <a:rPr lang="en-US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13" tooltip="Abd-ar-Rahman III"/>
              </a:rPr>
              <a:t>ar</a:t>
            </a:r>
            <a:r>
              <a:rPr lang="en-US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13" tooltip="Abd-ar-Rahman III"/>
              </a:rPr>
              <a:t>-Rahman III</a:t>
            </a:r>
            <a:r>
              <a:rPr lang="en-US" b="0" i="0" dirty="0" smtClean="0">
                <a:solidFill>
                  <a:srgbClr val="252525"/>
                </a:solidFill>
                <a:effectLst/>
                <a:latin typeface="Arial"/>
              </a:rPr>
              <a:t> faced a threatened invasion by the </a:t>
            </a:r>
            <a:r>
              <a:rPr lang="en-US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14" tooltip="Fatimid"/>
              </a:rPr>
              <a:t>Fatimids</a:t>
            </a:r>
            <a:r>
              <a:rPr lang="en-US" b="0" i="0" dirty="0" smtClean="0">
                <a:solidFill>
                  <a:srgbClr val="252525"/>
                </a:solidFill>
                <a:effectLst/>
                <a:latin typeface="Arial"/>
              </a:rPr>
              <a:t> (a rival Islamic empire based in </a:t>
            </a:r>
            <a:r>
              <a:rPr lang="en-US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15" tooltip="Cairo"/>
              </a:rPr>
              <a:t>Cairo</a:t>
            </a:r>
            <a:r>
              <a:rPr lang="en-US" b="0" i="0" dirty="0" smtClean="0">
                <a:solidFill>
                  <a:srgbClr val="252525"/>
                </a:solidFill>
                <a:effectLst/>
                <a:latin typeface="Arial"/>
              </a:rPr>
              <a:t>). Since the invading </a:t>
            </a:r>
            <a:r>
              <a:rPr lang="en-US" b="0" i="0" dirty="0" err="1" smtClean="0">
                <a:solidFill>
                  <a:srgbClr val="252525"/>
                </a:solidFill>
                <a:effectLst/>
                <a:latin typeface="Arial"/>
              </a:rPr>
              <a:t>Fatimids</a:t>
            </a:r>
            <a:r>
              <a:rPr lang="en-US" b="0" i="0" dirty="0" smtClean="0">
                <a:solidFill>
                  <a:srgbClr val="252525"/>
                </a:solidFill>
                <a:effectLst/>
                <a:latin typeface="Arial"/>
              </a:rPr>
              <a:t> claimed the caliphate in opposition to the generally recognized Abbasid Caliph of </a:t>
            </a:r>
            <a:r>
              <a:rPr lang="en-US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16" tooltip="Baghdad"/>
              </a:rPr>
              <a:t>Baghdad</a:t>
            </a:r>
            <a:r>
              <a:rPr lang="en-US" b="0" i="0" dirty="0" smtClean="0">
                <a:solidFill>
                  <a:srgbClr val="252525"/>
                </a:solidFill>
                <a:effectLst/>
                <a:latin typeface="Arial"/>
              </a:rPr>
              <a:t>, </a:t>
            </a:r>
            <a:r>
              <a:rPr lang="en-US" b="0" i="0" dirty="0" err="1" smtClean="0">
                <a:solidFill>
                  <a:srgbClr val="252525"/>
                </a:solidFill>
                <a:effectLst/>
                <a:latin typeface="Arial"/>
              </a:rPr>
              <a:t>Abd</a:t>
            </a:r>
            <a:r>
              <a:rPr lang="en-US" b="0" i="0" dirty="0" smtClean="0">
                <a:solidFill>
                  <a:srgbClr val="252525"/>
                </a:solidFill>
                <a:effectLst/>
                <a:latin typeface="Arial"/>
              </a:rPr>
              <a:t>-</a:t>
            </a:r>
            <a:r>
              <a:rPr lang="en-US" b="0" i="0" dirty="0" err="1" smtClean="0">
                <a:solidFill>
                  <a:srgbClr val="252525"/>
                </a:solidFill>
                <a:effectLst/>
                <a:latin typeface="Arial"/>
              </a:rPr>
              <a:t>ar</a:t>
            </a:r>
            <a:r>
              <a:rPr lang="en-US" b="0" i="0" dirty="0" smtClean="0">
                <a:solidFill>
                  <a:srgbClr val="252525"/>
                </a:solidFill>
                <a:effectLst/>
                <a:latin typeface="Arial"/>
              </a:rPr>
              <a:t>-Rahman III claimed the title of caliph himself.</a:t>
            </a:r>
            <a:r>
              <a:rPr lang="en-US" b="0" i="0" u="none" strike="noStrike" baseline="30000" dirty="0" smtClean="0">
                <a:solidFill>
                  <a:srgbClr val="0B0080"/>
                </a:solidFill>
                <a:effectLst/>
                <a:latin typeface="Arial"/>
                <a:hlinkClick r:id="rId17"/>
              </a:rPr>
              <a:t>[5]</a:t>
            </a:r>
            <a:r>
              <a:rPr lang="en-US" b="0" i="0" dirty="0" smtClean="0">
                <a:solidFill>
                  <a:srgbClr val="252525"/>
                </a:solidFill>
                <a:effectLst/>
                <a:latin typeface="Arial"/>
              </a:rPr>
              <a:t> Even after repulsing the </a:t>
            </a:r>
            <a:r>
              <a:rPr lang="en-US" b="0" i="0" dirty="0" err="1" smtClean="0">
                <a:solidFill>
                  <a:srgbClr val="252525"/>
                </a:solidFill>
                <a:effectLst/>
                <a:latin typeface="Arial"/>
              </a:rPr>
              <a:t>Fatimids</a:t>
            </a:r>
            <a:r>
              <a:rPr lang="en-US" b="0" i="0" dirty="0" smtClean="0">
                <a:solidFill>
                  <a:srgbClr val="252525"/>
                </a:solidFill>
                <a:effectLst/>
                <a:latin typeface="Arial"/>
              </a:rPr>
              <a:t>, </a:t>
            </a:r>
            <a:r>
              <a:rPr lang="en-US" b="0" i="0" dirty="0" err="1" smtClean="0">
                <a:solidFill>
                  <a:srgbClr val="252525"/>
                </a:solidFill>
                <a:effectLst/>
                <a:latin typeface="Arial"/>
              </a:rPr>
              <a:t>Abd</a:t>
            </a:r>
            <a:r>
              <a:rPr lang="en-US" b="0" i="0" dirty="0" smtClean="0">
                <a:solidFill>
                  <a:srgbClr val="252525"/>
                </a:solidFill>
                <a:effectLst/>
                <a:latin typeface="Arial"/>
              </a:rPr>
              <a:t>-</a:t>
            </a:r>
            <a:r>
              <a:rPr lang="en-US" b="0" i="0" dirty="0" err="1" smtClean="0">
                <a:solidFill>
                  <a:srgbClr val="252525"/>
                </a:solidFill>
                <a:effectLst/>
                <a:latin typeface="Arial"/>
              </a:rPr>
              <a:t>ar</a:t>
            </a:r>
            <a:r>
              <a:rPr lang="en-US" b="0" i="0" dirty="0" smtClean="0">
                <a:solidFill>
                  <a:srgbClr val="252525"/>
                </a:solidFill>
                <a:effectLst/>
                <a:latin typeface="Arial"/>
              </a:rPr>
              <a:t>-Rahman III kept the more prestigious title.</a:t>
            </a:r>
            <a:r>
              <a:rPr lang="en-US" b="0" i="0" u="none" strike="noStrike" baseline="30000" dirty="0" smtClean="0">
                <a:solidFill>
                  <a:srgbClr val="0B0080"/>
                </a:solidFill>
                <a:effectLst/>
                <a:latin typeface="Arial"/>
                <a:hlinkClick r:id="rId18"/>
              </a:rPr>
              <a:t>[6]</a:t>
            </a:r>
            <a:r>
              <a:rPr lang="en-US" b="0" i="0" dirty="0" smtClean="0">
                <a:solidFill>
                  <a:srgbClr val="252525"/>
                </a:solidFill>
                <a:effectLst/>
                <a:latin typeface="Arial"/>
              </a:rPr>
              <a:t> Although his position as caliph was not accepted outside of </a:t>
            </a:r>
            <a:r>
              <a:rPr lang="en-US" b="0" i="0" dirty="0" err="1" smtClean="0">
                <a:solidFill>
                  <a:srgbClr val="252525"/>
                </a:solidFill>
                <a:effectLst/>
                <a:latin typeface="Arial"/>
              </a:rPr>
              <a:t>al-Andalus</a:t>
            </a:r>
            <a:r>
              <a:rPr lang="en-US" b="0" i="0" dirty="0" smtClean="0">
                <a:solidFill>
                  <a:srgbClr val="252525"/>
                </a:solidFill>
                <a:effectLst/>
                <a:latin typeface="Arial"/>
              </a:rPr>
              <a:t> and its North African affiliates, internally the Spanish </a:t>
            </a:r>
            <a:r>
              <a:rPr lang="en-US" b="0" i="0" dirty="0" err="1" smtClean="0">
                <a:solidFill>
                  <a:srgbClr val="252525"/>
                </a:solidFill>
                <a:effectLst/>
                <a:latin typeface="Arial"/>
              </a:rPr>
              <a:t>Umayyads</a:t>
            </a:r>
            <a:r>
              <a:rPr lang="en-US" b="0" i="0" dirty="0" smtClean="0">
                <a:solidFill>
                  <a:srgbClr val="252525"/>
                </a:solidFill>
                <a:effectLst/>
                <a:latin typeface="Arial"/>
              </a:rPr>
              <a:t> considered themselves as closer to Muhammad, and thus more legitimate, than the Abbasids.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D7C23-736A-4EBE-AE5D-11143B1BF4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62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666666"/>
                </a:solidFill>
                <a:effectLst/>
                <a:latin typeface="Verdana"/>
              </a:rPr>
              <a:t>(especially in former systems of classification) of or relating to </a:t>
            </a:r>
            <a:r>
              <a:rPr lang="en-US" b="0" i="0" dirty="0" err="1" smtClean="0">
                <a:solidFill>
                  <a:srgbClr val="666666"/>
                </a:solidFill>
                <a:effectLst/>
                <a:latin typeface="Verdana"/>
              </a:rPr>
              <a:t>aresidual</a:t>
            </a:r>
            <a:r>
              <a:rPr lang="en-US" b="0" i="0" dirty="0" smtClean="0">
                <a:solidFill>
                  <a:srgbClr val="666666"/>
                </a:solidFill>
                <a:effectLst/>
                <a:latin typeface="Verdana"/>
              </a:rPr>
              <a:t> category of African languages including most of the non-Bantu and </a:t>
            </a:r>
            <a:r>
              <a:rPr lang="en-US" b="0" i="0" dirty="0" smtClean="0">
                <a:solidFill>
                  <a:srgbClr val="3D7BBF"/>
                </a:solidFill>
                <a:effectLst/>
                <a:latin typeface="Verdana"/>
              </a:rPr>
              <a:t>non-Hamitic</a:t>
            </a:r>
            <a:r>
              <a:rPr lang="en-US" b="0" i="0" dirty="0" smtClean="0">
                <a:solidFill>
                  <a:srgbClr val="666666"/>
                </a:solidFill>
                <a:effectLst/>
                <a:latin typeface="Verdana"/>
              </a:rPr>
              <a:t> languages of northern and central </a:t>
            </a:r>
            <a:r>
              <a:rPr lang="en-US" b="0" i="0" dirty="0" err="1" smtClean="0">
                <a:solidFill>
                  <a:srgbClr val="666666"/>
                </a:solidFill>
                <a:effectLst/>
                <a:latin typeface="Verdana"/>
              </a:rPr>
              <a:t>Africa:most</a:t>
            </a:r>
            <a:r>
              <a:rPr lang="en-US" b="0" i="0" dirty="0" smtClean="0">
                <a:solidFill>
                  <a:srgbClr val="666666"/>
                </a:solidFill>
                <a:effectLst/>
                <a:latin typeface="Verdana"/>
              </a:rPr>
              <a:t> now reclassified as part of the Niger-Congo subfamily.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Caravanserai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D7C23-736A-4EBE-AE5D-11143B1BF4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1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Tie in comparison</a:t>
            </a:r>
            <a:r>
              <a:rPr lang="en-US" baseline="0" dirty="0" smtClean="0"/>
              <a:t> of South Asia Islam and Sub-Saharan Islam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D7C23-736A-4EBE-AE5D-11143B1BF4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92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Persia</a:t>
            </a:r>
            <a:r>
              <a:rPr lang="en-US" baseline="0" dirty="0" smtClean="0"/>
              <a:t> influence, head dress and reverence for leader (Mesopotamia influence)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D7C23-736A-4EBE-AE5D-11143B1BF4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78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Mali-</a:t>
            </a:r>
            <a:r>
              <a:rPr lang="en-US" baseline="0" dirty="0" smtClean="0"/>
              <a:t> Today Chad and Niger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D7C23-736A-4EBE-AE5D-11143B1BF4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08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 smtClean="0">
                <a:solidFill>
                  <a:srgbClr val="444444"/>
                </a:solidFill>
                <a:effectLst/>
                <a:latin typeface="Asap"/>
              </a:rPr>
              <a:t>Songhai empire,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sap"/>
              </a:rPr>
              <a:t> also spelled </a:t>
            </a:r>
            <a:r>
              <a:rPr lang="en-US" b="1" i="0" dirty="0" smtClean="0">
                <a:solidFill>
                  <a:srgbClr val="444444"/>
                </a:solidFill>
                <a:effectLst/>
                <a:latin typeface="Asap"/>
              </a:rPr>
              <a:t>Songhay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sap"/>
              </a:rPr>
              <a:t>,  great trading state of West Africa (fl. 15th–16th century),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Asap"/>
              </a:rPr>
              <a:t>centred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sap"/>
              </a:rPr>
              <a:t> on the middle reaches of the </a:t>
            </a:r>
            <a:r>
              <a:rPr lang="en-US" b="0" i="0" u="none" strike="noStrike" dirty="0" smtClean="0">
                <a:solidFill>
                  <a:srgbClr val="2393BD"/>
                </a:solidFill>
                <a:effectLst/>
                <a:latin typeface="Asap"/>
                <a:hlinkClick r:id="rId3"/>
              </a:rPr>
              <a:t>Niger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sap"/>
              </a:rPr>
              <a:t> River in what is now central </a:t>
            </a:r>
            <a:r>
              <a:rPr lang="en-US" b="0" i="0" u="none" strike="noStrike" dirty="0" smtClean="0">
                <a:solidFill>
                  <a:srgbClr val="2393BD"/>
                </a:solidFill>
                <a:effectLst/>
                <a:latin typeface="Asap"/>
                <a:hlinkClick r:id="rId4"/>
              </a:rPr>
              <a:t>Mali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sap"/>
              </a:rPr>
              <a:t> and eventually extending west to the Atlantic coast and east into Niger and </a:t>
            </a:r>
            <a:r>
              <a:rPr lang="en-US" b="0" i="0" u="none" strike="noStrike" dirty="0" smtClean="0">
                <a:solidFill>
                  <a:srgbClr val="2393BD"/>
                </a:solidFill>
                <a:effectLst/>
                <a:latin typeface="Asap"/>
                <a:hlinkClick r:id="rId5"/>
              </a:rPr>
              <a:t>Nigeria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Asap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D7C23-736A-4EBE-AE5D-11143B1BF4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3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CF4E-E3E3-403B-9BB7-B969410BF21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616319-97A8-4D99-BF98-0AB1B16F4E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CF4E-E3E3-403B-9BB7-B969410BF21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6319-97A8-4D99-BF98-0AB1B16F4E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CF4E-E3E3-403B-9BB7-B969410BF21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6319-97A8-4D99-BF98-0AB1B16F4E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CF4E-E3E3-403B-9BB7-B969410BF21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616319-97A8-4D99-BF98-0AB1B16F4E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CF4E-E3E3-403B-9BB7-B969410BF21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6319-97A8-4D99-BF98-0AB1B16F4EE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CF4E-E3E3-403B-9BB7-B969410BF21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6319-97A8-4D99-BF98-0AB1B16F4E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CF4E-E3E3-403B-9BB7-B969410BF21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C616319-97A8-4D99-BF98-0AB1B16F4EE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CF4E-E3E3-403B-9BB7-B969410BF21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6319-97A8-4D99-BF98-0AB1B16F4E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CF4E-E3E3-403B-9BB7-B969410BF21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6319-97A8-4D99-BF98-0AB1B16F4E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CF4E-E3E3-403B-9BB7-B969410BF21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6319-97A8-4D99-BF98-0AB1B16F4E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CF4E-E3E3-403B-9BB7-B969410BF21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6319-97A8-4D99-BF98-0AB1B16F4EE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E3CF4E-E3E3-403B-9BB7-B969410BF219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616319-97A8-4D99-BF98-0AB1B16F4EE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hB416-S4n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vnU0v6hcU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Sub-Saharan Africa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2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Short clip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Roboto"/>
                <a:hlinkClick r:id="rId2"/>
              </a:rPr>
              <a:t>https://</a:t>
            </a:r>
            <a:r>
              <a:rPr lang="en-US" dirty="0" smtClean="0">
                <a:solidFill>
                  <a:srgbClr val="FF0000"/>
                </a:solidFill>
                <a:latin typeface="Roboto"/>
                <a:hlinkClick r:id="rId2"/>
              </a:rPr>
              <a:t>youtu.be/ohB416-S4nA</a:t>
            </a:r>
            <a:endParaRPr lang="en-US" dirty="0" smtClean="0">
              <a:solidFill>
                <a:srgbClr val="FF0000"/>
              </a:solidFill>
              <a:latin typeface="Roboto"/>
            </a:endParaRPr>
          </a:p>
          <a:p>
            <a:r>
              <a:rPr lang="en-US" dirty="0"/>
              <a:t>GGS Bantu and Ancient Africa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9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Bantu Religion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African religion before Islam: </a:t>
            </a:r>
          </a:p>
          <a:p>
            <a:pPr lvl="1"/>
            <a:r>
              <a:rPr lang="en-US" dirty="0" smtClean="0"/>
              <a:t>Animism (belief that spirits inhabited objects), ancestral worship and one supreme god reigned over all others.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2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Bantu Religion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Africans learned to domesticate camels, the Sudanic states were able to make trade with northern Africa and sub-Saharan Africa</a:t>
            </a:r>
          </a:p>
          <a:p>
            <a:pPr lvl="1"/>
            <a:r>
              <a:rPr lang="en-US" dirty="0" smtClean="0"/>
              <a:t>And along with trade… came Islam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7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Effects of Islam on Sub-Saharan Africa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Strengthened the notions of kingship, uniting political authority, thus only the kings and powerful members of the upper wealthy class converted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8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Mini 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Effects of Islam on Sub-Saharan Africa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Facilitated trade </a:t>
            </a:r>
          </a:p>
          <a:p>
            <a:pPr lvl="1"/>
            <a:r>
              <a:rPr lang="en-US" dirty="0" smtClean="0"/>
              <a:t>Islam brought its concepts of the prestige of merchants, legal system and trade laws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08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Effects of Islam in sub-Saharan </a:t>
            </a:r>
            <a:r>
              <a:rPr lang="en-US" dirty="0" smtClean="0"/>
              <a:t>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Slave trade increased</a:t>
            </a:r>
          </a:p>
          <a:p>
            <a:pPr lvl="1"/>
            <a:r>
              <a:rPr lang="en-US" dirty="0" smtClean="0"/>
              <a:t>Islamic law approves the enslavement of non-Muslims and views it as a path to conversion </a:t>
            </a:r>
          </a:p>
          <a:p>
            <a:pPr lvl="1"/>
            <a:r>
              <a:rPr lang="en-US" dirty="0" smtClean="0"/>
              <a:t>Women- Harems, children for labor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8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Effects of Islam in sub-Saharan Africa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Blended with African animistic religion </a:t>
            </a:r>
          </a:p>
          <a:p>
            <a:r>
              <a:rPr lang="en-US" dirty="0" smtClean="0"/>
              <a:t> Varying degrees of Islam influence </a:t>
            </a:r>
          </a:p>
          <a:p>
            <a:pPr lvl="1"/>
            <a:r>
              <a:rPr lang="en-US" dirty="0" smtClean="0"/>
              <a:t>African women had higher positions within society relative to other societies at this time </a:t>
            </a:r>
          </a:p>
          <a:p>
            <a:pPr lvl="1"/>
            <a:r>
              <a:rPr lang="en-US" dirty="0" smtClean="0"/>
              <a:t>Islam did not alter the status of women and drive them into harsh submission to men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Ghana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Controlled gold across Sahara </a:t>
            </a:r>
          </a:p>
          <a:p>
            <a:endParaRPr lang="en-US" dirty="0"/>
          </a:p>
          <a:p>
            <a:r>
              <a:rPr lang="en-US" dirty="0" smtClean="0"/>
              <a:t>Replaced by Mali </a:t>
            </a:r>
          </a:p>
          <a:p>
            <a:pPr lvl="1"/>
            <a:r>
              <a:rPr lang="en-US" dirty="0" smtClean="0"/>
              <a:t>Mansa Musa </a:t>
            </a:r>
          </a:p>
          <a:p>
            <a:pPr lvl="1"/>
            <a:r>
              <a:rPr lang="en-US" dirty="0" smtClean="0"/>
              <a:t>Griot- story teller </a:t>
            </a:r>
          </a:p>
          <a:p>
            <a:pPr lvl="1"/>
            <a:r>
              <a:rPr lang="en-US" dirty="0" smtClean="0"/>
              <a:t>Timbuktu </a:t>
            </a:r>
          </a:p>
          <a:p>
            <a:pPr lvl="2"/>
            <a:r>
              <a:rPr lang="en-US" dirty="0" smtClean="0"/>
              <a:t>Center of Islamic scholarship, trade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www.youtube.com/watch?v=jvnU0v6hcUo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Islam Spreads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Spread Islam, Arabic language, and the cultivation of cotton, sugar and citrus crops.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4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Songai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Empire </a:t>
            </a:r>
          </a:p>
          <a:p>
            <a:endParaRPr lang="en-US" dirty="0"/>
          </a:p>
          <a:p>
            <a:r>
              <a:rPr lang="en-US" dirty="0" smtClean="0"/>
              <a:t>Trading Center </a:t>
            </a:r>
          </a:p>
          <a:p>
            <a:endParaRPr lang="en-US" dirty="0"/>
          </a:p>
          <a:p>
            <a:r>
              <a:rPr lang="en-US" dirty="0" err="1" smtClean="0"/>
              <a:t>Sonni</a:t>
            </a:r>
            <a:r>
              <a:rPr lang="en-US" dirty="0" smtClean="0"/>
              <a:t> Ali- powerful emperor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1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98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Swahili Coast Cities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Swahili is a combination </a:t>
            </a:r>
            <a:r>
              <a:rPr lang="en-US" dirty="0" smtClean="0"/>
              <a:t>of Bantu and Arabic </a:t>
            </a:r>
            <a:r>
              <a:rPr lang="en-US" dirty="0" smtClean="0"/>
              <a:t>– a syncretic language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Mogadishu </a:t>
            </a:r>
          </a:p>
          <a:p>
            <a:r>
              <a:rPr lang="en-US" dirty="0" smtClean="0"/>
              <a:t>Mombasa</a:t>
            </a:r>
          </a:p>
          <a:p>
            <a:r>
              <a:rPr lang="en-US" dirty="0" smtClean="0"/>
              <a:t>Mozambique </a:t>
            </a:r>
          </a:p>
          <a:p>
            <a:r>
              <a:rPr lang="en-US" dirty="0" err="1" smtClean="0"/>
              <a:t>Kilwa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02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427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1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Ibn Battuta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Mankind story of all of us- first 11 minutes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7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North Africa- Berbers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of people in North Africa who converted to Islam during the Umayyad dynasty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2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Cordova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191000" cy="362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4953000" cy="56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1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 Saharan Africa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Sub-Saharan Africa developed along difference lines than northern Africa </a:t>
            </a:r>
          </a:p>
          <a:p>
            <a:endParaRPr lang="en-US" dirty="0"/>
          </a:p>
          <a:p>
            <a:r>
              <a:rPr lang="en-US" dirty="0" smtClean="0"/>
              <a:t>Bantu:</a:t>
            </a:r>
          </a:p>
          <a:p>
            <a:pPr lvl="1"/>
            <a:r>
              <a:rPr lang="en-US" dirty="0" smtClean="0"/>
              <a:t>By 1000 CE they had migrated across most of sub-Saharan Africa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3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Bantu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Iron metallurgy skills </a:t>
            </a:r>
          </a:p>
          <a:p>
            <a:endParaRPr lang="en-US" dirty="0"/>
          </a:p>
          <a:p>
            <a:r>
              <a:rPr lang="en-US" dirty="0" smtClean="0"/>
              <a:t>The importation of bananas to Africa from Asia (via Madagascar)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Bantu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Although united by basic language and religious commonalities, these societies were extremely diverse.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Bantu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up stateless societies </a:t>
            </a:r>
          </a:p>
          <a:p>
            <a:pPr lvl="1"/>
            <a:r>
              <a:rPr lang="en-US" dirty="0" smtClean="0"/>
              <a:t>Kinship and family unites provide social controls at a very local level </a:t>
            </a:r>
          </a:p>
          <a:p>
            <a:pPr lvl="1"/>
            <a:r>
              <a:rPr lang="en-US" dirty="0" smtClean="0"/>
              <a:t>Kongo-14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9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468</TotalTime>
  <Words>415</Words>
  <Application>Microsoft Office PowerPoint</Application>
  <PresentationFormat>On-screen Show (4:3)</PresentationFormat>
  <Paragraphs>83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Trek</vt:lpstr>
      <vt:lpstr>Sub-Saharan Africa </vt:lpstr>
      <vt:lpstr>Islam Spreads </vt:lpstr>
      <vt:lpstr>North Africa- Berbers </vt:lpstr>
      <vt:lpstr>Cordova </vt:lpstr>
      <vt:lpstr>Sub Saharan Africa </vt:lpstr>
      <vt:lpstr>Bantu</vt:lpstr>
      <vt:lpstr>Bantu </vt:lpstr>
      <vt:lpstr>Bantu </vt:lpstr>
      <vt:lpstr>PowerPoint Presentation</vt:lpstr>
      <vt:lpstr>Short clip </vt:lpstr>
      <vt:lpstr>Bantu Religion </vt:lpstr>
      <vt:lpstr>Bantu Religion </vt:lpstr>
      <vt:lpstr>Effects of Islam on Sub-Saharan Africa </vt:lpstr>
      <vt:lpstr>Mini Activity </vt:lpstr>
      <vt:lpstr>Effects of Islam on Sub-Saharan Africa </vt:lpstr>
      <vt:lpstr>Effects of Islam in sub-Saharan Africa</vt:lpstr>
      <vt:lpstr>Effects of Islam in sub-Saharan Africa </vt:lpstr>
      <vt:lpstr>Ghana </vt:lpstr>
      <vt:lpstr>PowerPoint Presentation</vt:lpstr>
      <vt:lpstr>Songai </vt:lpstr>
      <vt:lpstr>PowerPoint Presentation</vt:lpstr>
      <vt:lpstr>Swahili Coast Cities </vt:lpstr>
      <vt:lpstr>PowerPoint Presentation</vt:lpstr>
      <vt:lpstr>Ibn Battuta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Sub-Saharan Africa </dc:title>
  <dc:creator>Sara</dc:creator>
  <cp:lastModifiedBy>NBHS Staff</cp:lastModifiedBy>
  <cp:revision>20</cp:revision>
  <dcterms:created xsi:type="dcterms:W3CDTF">2015-10-11T13:35:05Z</dcterms:created>
  <dcterms:modified xsi:type="dcterms:W3CDTF">2015-10-12T19:53:35Z</dcterms:modified>
</cp:coreProperties>
</file>