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0"/>
  </p:handoutMasterIdLst>
  <p:sldIdLst>
    <p:sldId id="256" r:id="rId2"/>
    <p:sldId id="257" r:id="rId3"/>
    <p:sldId id="258" r:id="rId4"/>
    <p:sldId id="259" r:id="rId5"/>
    <p:sldId id="260" r:id="rId6"/>
    <p:sldId id="261" r:id="rId7"/>
    <p:sldId id="262" r:id="rId8"/>
    <p:sldId id="263" r:id="rId9"/>
    <p:sldId id="264" r:id="rId10"/>
    <p:sldId id="273" r:id="rId11"/>
    <p:sldId id="265" r:id="rId12"/>
    <p:sldId id="266" r:id="rId13"/>
    <p:sldId id="267" r:id="rId14"/>
    <p:sldId id="268" r:id="rId15"/>
    <p:sldId id="269" r:id="rId16"/>
    <p:sldId id="270" r:id="rId17"/>
    <p:sldId id="271" r:id="rId18"/>
    <p:sldId id="272"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2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B137A66-F191-41F2-BCF4-DCFB5BB87073}" type="datetimeFigureOut">
              <a:rPr lang="en-US" smtClean="0"/>
              <a:t>11/1/2015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A862B6D-9B96-4BAD-9EA9-AF146ADB2220}" type="slidenum">
              <a:rPr lang="en-US" smtClean="0"/>
              <a:t>‹#›</a:t>
            </a:fld>
            <a:endParaRPr lang="en-US"/>
          </a:p>
        </p:txBody>
      </p:sp>
    </p:spTree>
    <p:extLst>
      <p:ext uri="{BB962C8B-B14F-4D97-AF65-F5344CB8AC3E}">
        <p14:creationId xmlns:p14="http://schemas.microsoft.com/office/powerpoint/2010/main" val="4749899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2AB082-371E-4DDF-B827-59557CD9E3CC}" type="datetimeFigureOut">
              <a:rPr lang="en-US" smtClean="0"/>
              <a:t>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327663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AB082-371E-4DDF-B827-59557CD9E3CC}" type="datetimeFigureOut">
              <a:rPr lang="en-US" smtClean="0"/>
              <a:t>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36702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AB082-371E-4DDF-B827-59557CD9E3CC}" type="datetimeFigureOut">
              <a:rPr lang="en-US" smtClean="0"/>
              <a:t>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40058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AB082-371E-4DDF-B827-59557CD9E3CC}" type="datetimeFigureOut">
              <a:rPr lang="en-US" smtClean="0"/>
              <a:t>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411812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2AB082-371E-4DDF-B827-59557CD9E3CC}" type="datetimeFigureOut">
              <a:rPr lang="en-US" smtClean="0"/>
              <a:t>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420882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2AB082-371E-4DDF-B827-59557CD9E3CC}" type="datetimeFigureOut">
              <a:rPr lang="en-US" smtClean="0"/>
              <a:t>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2202664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2AB082-371E-4DDF-B827-59557CD9E3CC}" type="datetimeFigureOut">
              <a:rPr lang="en-US" smtClean="0"/>
              <a:t>11/1/2015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401668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2AB082-371E-4DDF-B827-59557CD9E3CC}" type="datetimeFigureOut">
              <a:rPr lang="en-US" smtClean="0"/>
              <a:t>11/1/2015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35979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AB082-371E-4DDF-B827-59557CD9E3CC}" type="datetimeFigureOut">
              <a:rPr lang="en-US" smtClean="0"/>
              <a:t>11/1/2015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349881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AB082-371E-4DDF-B827-59557CD9E3CC}" type="datetimeFigureOut">
              <a:rPr lang="en-US" smtClean="0"/>
              <a:t>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313927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AB082-371E-4DDF-B827-59557CD9E3CC}" type="datetimeFigureOut">
              <a:rPr lang="en-US" smtClean="0"/>
              <a:t>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A5A31-3FA0-4BA0-B53E-0BC58C6E4E02}" type="slidenum">
              <a:rPr lang="en-US" smtClean="0"/>
              <a:t>‹#›</a:t>
            </a:fld>
            <a:endParaRPr lang="en-US"/>
          </a:p>
        </p:txBody>
      </p:sp>
    </p:spTree>
    <p:extLst>
      <p:ext uri="{BB962C8B-B14F-4D97-AF65-F5344CB8AC3E}">
        <p14:creationId xmlns:p14="http://schemas.microsoft.com/office/powerpoint/2010/main" val="175873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AB082-371E-4DDF-B827-59557CD9E3CC}" type="datetimeFigureOut">
              <a:rPr lang="en-US" smtClean="0"/>
              <a:t>11/1/2015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A5A31-3FA0-4BA0-B53E-0BC58C6E4E02}" type="slidenum">
              <a:rPr lang="en-US" smtClean="0"/>
              <a:t>‹#›</a:t>
            </a:fld>
            <a:endParaRPr lang="en-US"/>
          </a:p>
        </p:txBody>
      </p:sp>
    </p:spTree>
    <p:extLst>
      <p:ext uri="{BB962C8B-B14F-4D97-AF65-F5344CB8AC3E}">
        <p14:creationId xmlns:p14="http://schemas.microsoft.com/office/powerpoint/2010/main" val="377900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Manchus </a:t>
            </a:r>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935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smtClean="0"/>
              <a:t>Map Activity </a:t>
            </a:r>
          </a:p>
          <a:p>
            <a:endParaRPr lang="en-US" dirty="0"/>
          </a:p>
          <a:p>
            <a:r>
              <a:rPr lang="en-US" dirty="0" smtClean="0"/>
              <a:t>Part I of Discussion- </a:t>
            </a:r>
            <a:r>
              <a:rPr lang="en-US" smtClean="0"/>
              <a:t>Gun Empires </a:t>
            </a:r>
            <a:endParaRPr lang="en-US"/>
          </a:p>
        </p:txBody>
      </p:sp>
    </p:spTree>
    <p:extLst>
      <p:ext uri="{BB962C8B-B14F-4D97-AF65-F5344CB8AC3E}">
        <p14:creationId xmlns:p14="http://schemas.microsoft.com/office/powerpoint/2010/main" val="2125014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solidFill>
                  <a:srgbClr val="000000"/>
                </a:solidFill>
                <a:latin typeface="Times New Roman"/>
              </a:rPr>
              <a:t/>
            </a:r>
            <a:br>
              <a:rPr lang="en-US" sz="2800" dirty="0">
                <a:solidFill>
                  <a:srgbClr val="000000"/>
                </a:solidFill>
                <a:latin typeface="Times New Roman"/>
              </a:rPr>
            </a:br>
            <a:r>
              <a:rPr lang="en-US" sz="2800" dirty="0">
                <a:solidFill>
                  <a:srgbClr val="000000"/>
                </a:solidFill>
                <a:latin typeface="Times New Roman"/>
              </a:rPr>
              <a:t> </a:t>
            </a:r>
            <a:r>
              <a:rPr lang="en-US" dirty="0">
                <a:solidFill>
                  <a:srgbClr val="000000"/>
                </a:solidFill>
                <a:latin typeface="Times New Roman"/>
              </a:rPr>
              <a:t>The Mughals </a:t>
            </a:r>
            <a:endParaRPr lang="en-US" dirty="0"/>
          </a:p>
        </p:txBody>
      </p:sp>
      <p:sp>
        <p:nvSpPr>
          <p:cNvPr id="4" name="Content Placeholder 3"/>
          <p:cNvSpPr>
            <a:spLocks noGrp="1"/>
          </p:cNvSpPr>
          <p:nvPr>
            <p:ph sz="half" idx="2"/>
          </p:nvPr>
        </p:nvSpPr>
        <p:spPr/>
        <p:txBody>
          <a:bodyPr/>
          <a:lstStyle/>
          <a:p>
            <a:endParaRPr lang="en-US"/>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254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Land Empires expand with gunpowder: Mughals (4.3.II.B.)</a:t>
            </a:r>
            <a:br>
              <a:rPr lang="en-US" dirty="0">
                <a:ea typeface="Calibri"/>
                <a:cs typeface="Times New Roman"/>
              </a:rPr>
            </a:br>
            <a:endParaRPr lang="en-US" dirty="0"/>
          </a:p>
        </p:txBody>
      </p:sp>
      <p:sp>
        <p:nvSpPr>
          <p:cNvPr id="3" name="Content Placeholder 2"/>
          <p:cNvSpPr>
            <a:spLocks noGrp="1"/>
          </p:cNvSpPr>
          <p:nvPr>
            <p:ph idx="1"/>
          </p:nvPr>
        </p:nvSpPr>
        <p:spPr/>
        <p:txBody>
          <a:bodyPr>
            <a:normAutofit/>
          </a:bodyPr>
          <a:lstStyle/>
          <a:p>
            <a:endParaRPr lang="en-US" sz="2400" dirty="0">
              <a:solidFill>
                <a:srgbClr val="000000"/>
              </a:solidFill>
              <a:latin typeface="Times New Roman"/>
            </a:endParaRPr>
          </a:p>
          <a:p>
            <a:r>
              <a:rPr lang="en-US" sz="2400" dirty="0">
                <a:solidFill>
                  <a:srgbClr val="000000"/>
                </a:solidFill>
                <a:latin typeface="Times New Roman"/>
              </a:rPr>
              <a:t> </a:t>
            </a:r>
            <a:r>
              <a:rPr lang="en-US" dirty="0">
                <a:solidFill>
                  <a:srgbClr val="000000"/>
                </a:solidFill>
                <a:latin typeface="Times New Roman"/>
              </a:rPr>
              <a:t>Like the Ottomans, they relied on a military elite armed with firearms and created a strong centralized empire organized with a bureaucracy</a:t>
            </a:r>
            <a:r>
              <a:rPr lang="en-US" dirty="0" smtClean="0">
                <a:solidFill>
                  <a:srgbClr val="000000"/>
                </a:solidFill>
                <a:latin typeface="Times New Roman"/>
              </a:rPr>
              <a:t>.</a:t>
            </a:r>
            <a:endParaRPr lang="en-US" dirty="0"/>
          </a:p>
        </p:txBody>
      </p:sp>
    </p:spTree>
    <p:extLst>
      <p:ext uri="{BB962C8B-B14F-4D97-AF65-F5344CB8AC3E}">
        <p14:creationId xmlns:p14="http://schemas.microsoft.com/office/powerpoint/2010/main" val="219667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 Cotton textile production in India, increased peasant labor (4.2.I.A.)</a:t>
            </a:r>
            <a:br>
              <a:rPr lang="en-US" dirty="0">
                <a:ea typeface="Calibri"/>
                <a:cs typeface="Times New Roman"/>
              </a:rPr>
            </a:br>
            <a:endParaRPr lang="en-US" dirty="0"/>
          </a:p>
        </p:txBody>
      </p:sp>
      <p:sp>
        <p:nvSpPr>
          <p:cNvPr id="3" name="Content Placeholder 2"/>
          <p:cNvSpPr>
            <a:spLocks noGrp="1"/>
          </p:cNvSpPr>
          <p:nvPr>
            <p:ph idx="1"/>
          </p:nvPr>
        </p:nvSpPr>
        <p:spPr/>
        <p:txBody>
          <a:bodyPr/>
          <a:lstStyle/>
          <a:p>
            <a:r>
              <a:rPr lang="en-US" dirty="0"/>
              <a:t>Cotton, which was softer than many fabrics and could be dyed and printed with elaborate patterns, became an extremely popular fad in Europe</a:t>
            </a:r>
          </a:p>
        </p:txBody>
      </p:sp>
    </p:spTree>
    <p:extLst>
      <p:ext uri="{BB962C8B-B14F-4D97-AF65-F5344CB8AC3E}">
        <p14:creationId xmlns:p14="http://schemas.microsoft.com/office/powerpoint/2010/main" val="394550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Spice trade with Europeans benefits Mughal leaders: Shan Jahan (4.3.I.A.)</a:t>
            </a:r>
            <a:endParaRPr lang="en-US" dirty="0"/>
          </a:p>
        </p:txBody>
      </p:sp>
      <p:sp>
        <p:nvSpPr>
          <p:cNvPr id="3" name="Content Placeholder 2"/>
          <p:cNvSpPr>
            <a:spLocks noGrp="1"/>
          </p:cNvSpPr>
          <p:nvPr>
            <p:ph idx="1"/>
          </p:nvPr>
        </p:nvSpPr>
        <p:spPr/>
        <p:txBody>
          <a:bodyPr>
            <a:normAutofit/>
          </a:bodyPr>
          <a:lstStyle/>
          <a:p>
            <a:r>
              <a:rPr lang="en-US" dirty="0"/>
              <a:t>The most important beautification of the imperial courts was by emperor Shah Jahan. Jahan ruled during the commercial boom of the Mughal Empire and was flush with silver from the New World used to purchase tons of Indian pepper.</a:t>
            </a:r>
          </a:p>
        </p:txBody>
      </p:sp>
    </p:spTree>
    <p:extLst>
      <p:ext uri="{BB962C8B-B14F-4D97-AF65-F5344CB8AC3E}">
        <p14:creationId xmlns:p14="http://schemas.microsoft.com/office/powerpoint/2010/main" val="294567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 Power of existing elites fluctuated, </a:t>
            </a:r>
            <a:r>
              <a:rPr lang="en-US" dirty="0" err="1">
                <a:ea typeface="Calibri"/>
                <a:cs typeface="Times New Roman"/>
              </a:rPr>
              <a:t>zamindars</a:t>
            </a:r>
            <a:r>
              <a:rPr lang="en-US" dirty="0">
                <a:ea typeface="Calibri"/>
                <a:cs typeface="Times New Roman"/>
              </a:rPr>
              <a:t> (4.2.II.B.)</a:t>
            </a:r>
            <a:br>
              <a:rPr lang="en-US" dirty="0">
                <a:ea typeface="Calibri"/>
                <a:cs typeface="Times New Roman"/>
              </a:rPr>
            </a:br>
            <a:endParaRPr lang="en-US" dirty="0"/>
          </a:p>
        </p:txBody>
      </p:sp>
      <p:sp>
        <p:nvSpPr>
          <p:cNvPr id="3" name="Content Placeholder 2"/>
          <p:cNvSpPr>
            <a:spLocks noGrp="1"/>
          </p:cNvSpPr>
          <p:nvPr>
            <p:ph idx="1"/>
          </p:nvPr>
        </p:nvSpPr>
        <p:spPr/>
        <p:txBody>
          <a:bodyPr/>
          <a:lstStyle/>
          <a:p>
            <a:r>
              <a:rPr lang="en-US" dirty="0"/>
              <a:t>Acting as local aristocratic landlords, they collected taxes from peasants and sent a set quota to the state.</a:t>
            </a:r>
          </a:p>
        </p:txBody>
      </p:sp>
    </p:spTree>
    <p:extLst>
      <p:ext uri="{BB962C8B-B14F-4D97-AF65-F5344CB8AC3E}">
        <p14:creationId xmlns:p14="http://schemas.microsoft.com/office/powerpoint/2010/main" val="1655487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Rulers used art to display power, Taj Mahal (4.3.I.A.)</a:t>
            </a:r>
            <a:br>
              <a:rPr lang="en-US" dirty="0">
                <a:ea typeface="Calibri"/>
                <a:cs typeface="Times New Roman"/>
              </a:rPr>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329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 Religion in the Mughal Empire: Islam and Sikhism (4.1.VI.A. and D.)</a:t>
            </a:r>
            <a:endParaRPr lang="en-US" dirty="0"/>
          </a:p>
        </p:txBody>
      </p:sp>
      <p:sp>
        <p:nvSpPr>
          <p:cNvPr id="3" name="Content Placeholder 2"/>
          <p:cNvSpPr>
            <a:spLocks noGrp="1"/>
          </p:cNvSpPr>
          <p:nvPr>
            <p:ph sz="half" idx="1"/>
          </p:nvPr>
        </p:nvSpPr>
        <p:spPr/>
        <p:txBody>
          <a:bodyPr/>
          <a:lstStyle/>
          <a:p>
            <a:pPr>
              <a:spcBef>
                <a:spcPts val="0"/>
              </a:spcBef>
              <a:spcAft>
                <a:spcPts val="0"/>
              </a:spcAft>
            </a:pPr>
            <a:endParaRPr lang="en-US" dirty="0"/>
          </a:p>
          <a:p>
            <a:pPr lvl="1" fontAlgn="base">
              <a:spcBef>
                <a:spcPts val="0"/>
              </a:spcBef>
              <a:buFont typeface="Arial"/>
              <a:buChar char="•"/>
            </a:pPr>
            <a:r>
              <a:rPr lang="en-US" dirty="0">
                <a:solidFill>
                  <a:srgbClr val="252525"/>
                </a:solidFill>
                <a:latin typeface="Arial"/>
              </a:rPr>
              <a:t>Sikhism, combined Islam’s notion of the oneness of God with the Hindu concept of inclusiveness </a:t>
            </a:r>
          </a:p>
          <a:p>
            <a:pPr marL="0" indent="0">
              <a:buNone/>
            </a:pPr>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516024"/>
            <a:ext cx="4038600" cy="269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821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a:lnSpc>
                <a:spcPct val="115000"/>
              </a:lnSpc>
              <a:spcBef>
                <a:spcPts val="0"/>
              </a:spcBef>
              <a:spcAft>
                <a:spcPts val="1000"/>
              </a:spcAft>
            </a:pPr>
            <a:r>
              <a:rPr lang="en-US" dirty="0">
                <a:ea typeface="Calibri"/>
                <a:cs typeface="Times New Roman"/>
              </a:rPr>
              <a:t>Rulers used religion of justify rule, Akbar (4.3.I.B.)</a:t>
            </a:r>
            <a:br>
              <a:rPr lang="en-US" dirty="0">
                <a:ea typeface="Calibri"/>
                <a:cs typeface="Times New Roman"/>
              </a:rPr>
            </a:b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Religious toleration through debates </a:t>
            </a:r>
          </a:p>
          <a:p>
            <a:endParaRPr lang="en-US" dirty="0"/>
          </a:p>
          <a:p>
            <a:r>
              <a:rPr lang="en-US" dirty="0" smtClean="0"/>
              <a:t>Akbar married Hindu princesses but did not require them to convert </a:t>
            </a:r>
          </a:p>
          <a:p>
            <a:endParaRPr lang="en-US" dirty="0"/>
          </a:p>
          <a:p>
            <a:r>
              <a:rPr lang="en-US" dirty="0" smtClean="0"/>
              <a:t>Hindus given gov’t jobs </a:t>
            </a:r>
          </a:p>
          <a:p>
            <a:endParaRPr lang="en-US" dirty="0"/>
          </a:p>
          <a:p>
            <a:r>
              <a:rPr lang="en-US" dirty="0" smtClean="0"/>
              <a:t>Created syncretic religion called “the divine faith”</a:t>
            </a:r>
          </a:p>
          <a:p>
            <a:endParaRPr lang="en-US" dirty="0"/>
          </a:p>
          <a:p>
            <a:endParaRPr lang="en-US"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53660" y="1600200"/>
            <a:ext cx="362768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6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transoceanic maritime reconnaissance: Zheng He (during Ming) (4.1.III.A.)</a:t>
            </a:r>
            <a:endParaRPr lang="en-US" dirty="0"/>
          </a:p>
        </p:txBody>
      </p:sp>
      <p:sp>
        <p:nvSpPr>
          <p:cNvPr id="4" name="Content Placeholder 3"/>
          <p:cNvSpPr>
            <a:spLocks noGrp="1"/>
          </p:cNvSpPr>
          <p:nvPr>
            <p:ph sz="half" idx="1"/>
          </p:nvPr>
        </p:nvSpPr>
        <p:spPr/>
        <p:txBody>
          <a:bodyPr>
            <a:normAutofit fontScale="92500"/>
          </a:bodyPr>
          <a:lstStyle/>
          <a:p>
            <a:r>
              <a:rPr lang="en-US" dirty="0" smtClean="0"/>
              <a:t>What purpose did these voyages serve? </a:t>
            </a:r>
          </a:p>
          <a:p>
            <a:pPr lvl="1"/>
            <a:r>
              <a:rPr lang="en-US" dirty="0" smtClean="0"/>
              <a:t>to restore former Chinese preeminence in the world.</a:t>
            </a:r>
          </a:p>
          <a:p>
            <a:endParaRPr lang="en-US" dirty="0"/>
          </a:p>
          <a:p>
            <a:r>
              <a:rPr lang="en-US" dirty="0" smtClean="0"/>
              <a:t>Why did the voyages stop? </a:t>
            </a:r>
          </a:p>
          <a:p>
            <a:pPr lvl="1"/>
            <a:r>
              <a:rPr lang="en-US" dirty="0" smtClean="0"/>
              <a:t>resources to purifying their empire and protecting them from further nomadic invasions.</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61654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79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Land Empires expand with gunpowder: Manchus (4.3.II.B.)</a:t>
            </a:r>
            <a:endParaRPr lang="en-US" dirty="0"/>
          </a:p>
        </p:txBody>
      </p:sp>
      <p:sp>
        <p:nvSpPr>
          <p:cNvPr id="3" name="Content Placeholder 2"/>
          <p:cNvSpPr>
            <a:spLocks noGrp="1"/>
          </p:cNvSpPr>
          <p:nvPr>
            <p:ph sz="half" idx="1"/>
          </p:nvPr>
        </p:nvSpPr>
        <p:spPr>
          <a:xfrm>
            <a:off x="0" y="1600200"/>
            <a:ext cx="4038600" cy="4525963"/>
          </a:xfrm>
        </p:spPr>
        <p:txBody>
          <a:bodyPr/>
          <a:lstStyle/>
          <a:p>
            <a:endParaRPr lang="en-US" sz="2400" b="0" i="0" u="none" strike="noStrike" baseline="0" dirty="0" smtClean="0">
              <a:solidFill>
                <a:srgbClr val="000000"/>
              </a:solidFill>
              <a:latin typeface="Times New Roman"/>
            </a:endParaRPr>
          </a:p>
          <a:p>
            <a:r>
              <a:rPr lang="en-US" sz="2400" b="0" i="0" u="none" strike="noStrike" baseline="0" dirty="0" smtClean="0">
                <a:solidFill>
                  <a:srgbClr val="000000"/>
                </a:solidFill>
                <a:latin typeface="Times New Roman"/>
              </a:rPr>
              <a:t> </a:t>
            </a:r>
            <a:r>
              <a:rPr lang="en-US" b="0" i="0" u="none" strike="noStrike" baseline="0" dirty="0" smtClean="0">
                <a:solidFill>
                  <a:srgbClr val="000000"/>
                </a:solidFill>
                <a:latin typeface="Times New Roman"/>
              </a:rPr>
              <a:t>In 1644 the Manchus entered China and easily drove all the way to Beijing where they defeated the weakened Ming and established their own rule over China, the Qing Dynasty. </a:t>
            </a:r>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14800" y="1676400"/>
            <a:ext cx="4876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51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a:solidFill>
                  <a:srgbClr val="000000"/>
                </a:solidFill>
              </a:rPr>
              <a:t/>
            </a:r>
            <a:br>
              <a:rPr lang="en-US" sz="4800">
                <a:solidFill>
                  <a:srgbClr val="000000"/>
                </a:solidFill>
              </a:rPr>
            </a:br>
            <a:r>
              <a:rPr lang="en-US" sz="4800">
                <a:solidFill>
                  <a:srgbClr val="000000"/>
                </a:solidFill>
              </a:rPr>
              <a:t> </a:t>
            </a:r>
            <a:r>
              <a:rPr lang="en-US">
                <a:solidFill>
                  <a:srgbClr val="000000"/>
                </a:solidFill>
              </a:rPr>
              <a:t>New elites, Manchus in China (4.2.II.A.) </a:t>
            </a:r>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80772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555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Rulers used religion to justify rule: emperor’s performance of Confucian rituals (4.3.I.B.)</a:t>
            </a:r>
          </a:p>
        </p:txBody>
      </p:sp>
      <p:sp>
        <p:nvSpPr>
          <p:cNvPr id="3" name="Content Placeholder 2"/>
          <p:cNvSpPr>
            <a:spLocks noGrp="1"/>
          </p:cNvSpPr>
          <p:nvPr>
            <p:ph sz="half" idx="1"/>
          </p:nvPr>
        </p:nvSpPr>
        <p:spPr/>
        <p:txBody>
          <a:bodyPr/>
          <a:lstStyle/>
          <a:p>
            <a:r>
              <a:rPr lang="en-US" dirty="0" smtClean="0"/>
              <a:t>Civil Service Exam </a:t>
            </a:r>
          </a:p>
          <a:p>
            <a:endParaRPr lang="en-US" dirty="0"/>
          </a:p>
          <a:p>
            <a:r>
              <a:rPr lang="en-US" dirty="0" smtClean="0"/>
              <a:t>Adopted the Chinese title Son of Heaven </a:t>
            </a:r>
          </a:p>
          <a:p>
            <a:endParaRPr lang="en-US" dirty="0"/>
          </a:p>
          <a:p>
            <a:r>
              <a:rPr lang="en-US" dirty="0" smtClean="0"/>
              <a:t>Performing Confucian rituals </a:t>
            </a:r>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72037" y="1967706"/>
            <a:ext cx="359092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383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 Treatment of different ethnic and religious groups</a:t>
            </a:r>
            <a:endParaRPr lang="en-US" dirty="0"/>
          </a:p>
        </p:txBody>
      </p:sp>
      <p:sp>
        <p:nvSpPr>
          <p:cNvPr id="3" name="Content Placeholder 2"/>
          <p:cNvSpPr>
            <a:spLocks noGrp="1"/>
          </p:cNvSpPr>
          <p:nvPr>
            <p:ph sz="half" idx="1"/>
          </p:nvPr>
        </p:nvSpPr>
        <p:spPr/>
        <p:txBody>
          <a:bodyPr/>
          <a:lstStyle/>
          <a:p>
            <a:r>
              <a:rPr lang="en-US" dirty="0" smtClean="0"/>
              <a:t>Buddhists </a:t>
            </a:r>
          </a:p>
          <a:p>
            <a:endParaRPr lang="en-US" dirty="0"/>
          </a:p>
          <a:p>
            <a:r>
              <a:rPr lang="en-US" dirty="0" smtClean="0"/>
              <a:t>Mongols </a:t>
            </a:r>
          </a:p>
          <a:p>
            <a:endParaRPr lang="en-US" dirty="0"/>
          </a:p>
          <a:p>
            <a:r>
              <a:rPr lang="en-US" dirty="0" smtClean="0"/>
              <a:t>Respected cultures of minorities </a:t>
            </a:r>
          </a:p>
          <a:p>
            <a:endParaRPr lang="en-US" dirty="0"/>
          </a:p>
          <a:p>
            <a:r>
              <a:rPr lang="en-US" dirty="0" smtClean="0"/>
              <a:t>Treatment of Chinese </a:t>
            </a: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70740" y="1600200"/>
            <a:ext cx="219352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982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Bureaucratic elites: civil service bureaucrats </a:t>
            </a:r>
            <a:endParaRPr lang="en-US" dirty="0"/>
          </a:p>
        </p:txBody>
      </p:sp>
      <p:sp>
        <p:nvSpPr>
          <p:cNvPr id="3" name="Content Placeholder 2"/>
          <p:cNvSpPr>
            <a:spLocks noGrp="1"/>
          </p:cNvSpPr>
          <p:nvPr>
            <p:ph idx="1"/>
          </p:nvPr>
        </p:nvSpPr>
        <p:spPr/>
        <p:txBody>
          <a:bodyPr/>
          <a:lstStyle/>
          <a:p>
            <a:r>
              <a:rPr lang="en-US" dirty="0" smtClean="0"/>
              <a:t>Manchus preserved the highest positions in the government for themselves </a:t>
            </a:r>
            <a:endParaRPr lang="en-US" dirty="0"/>
          </a:p>
        </p:txBody>
      </p:sp>
    </p:spTree>
    <p:extLst>
      <p:ext uri="{BB962C8B-B14F-4D97-AF65-F5344CB8AC3E}">
        <p14:creationId xmlns:p14="http://schemas.microsoft.com/office/powerpoint/2010/main" val="2734918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libri"/>
                <a:cs typeface="Times New Roman"/>
              </a:rPr>
              <a:t>Silk Production in China (4.2.I.A.)</a:t>
            </a:r>
            <a:endParaRPr lang="en-US" dirty="0"/>
          </a:p>
        </p:txBody>
      </p:sp>
      <p:sp>
        <p:nvSpPr>
          <p:cNvPr id="3" name="Content Placeholder 2"/>
          <p:cNvSpPr>
            <a:spLocks noGrp="1"/>
          </p:cNvSpPr>
          <p:nvPr>
            <p:ph sz="half" idx="1"/>
          </p:nvPr>
        </p:nvSpPr>
        <p:spPr/>
        <p:txBody>
          <a:bodyPr/>
          <a:lstStyle/>
          <a:p>
            <a:r>
              <a:rPr lang="en-US" dirty="0" smtClean="0"/>
              <a:t>The city of Canton </a:t>
            </a:r>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6743700" cy="526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579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 Buddhism spreads in </a:t>
            </a:r>
            <a:r>
              <a:rPr lang="en-US" dirty="0" smtClean="0">
                <a:ea typeface="Calibri"/>
                <a:cs typeface="Times New Roman"/>
              </a:rPr>
              <a:t>Asia </a:t>
            </a:r>
            <a:r>
              <a:rPr lang="en-US" dirty="0">
                <a:ea typeface="Calibri"/>
                <a:cs typeface="Times New Roman"/>
              </a:rPr>
              <a:t>(4.1.VI.B.)</a:t>
            </a:r>
            <a:endParaRPr lang="en-US" dirty="0"/>
          </a:p>
        </p:txBody>
      </p:sp>
      <p:sp>
        <p:nvSpPr>
          <p:cNvPr id="3" name="Content Placeholder 2"/>
          <p:cNvSpPr>
            <a:spLocks noGrp="1"/>
          </p:cNvSpPr>
          <p:nvPr>
            <p:ph sz="half" idx="1"/>
          </p:nvPr>
        </p:nvSpPr>
        <p:spPr/>
        <p:txBody>
          <a:bodyPr/>
          <a:lstStyle/>
          <a:p>
            <a:r>
              <a:rPr lang="en-US" dirty="0" smtClean="0"/>
              <a:t>Tibetan Buddhism </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5400" y="1524000"/>
            <a:ext cx="381000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66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367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743</TotalTime>
  <Words>425</Words>
  <Application>Microsoft Office PowerPoint</Application>
  <PresentationFormat>On-screen Show (4:3)</PresentationFormat>
  <Paragraphs>56</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Manchus </vt:lpstr>
      <vt:lpstr>New transoceanic maritime reconnaissance: Zheng He (during Ming) (4.1.III.A.)</vt:lpstr>
      <vt:lpstr>Land Empires expand with gunpowder: Manchus (4.3.II.B.)</vt:lpstr>
      <vt:lpstr>  New elites, Manchus in China (4.2.II.A.) </vt:lpstr>
      <vt:lpstr>Rulers used religion to justify rule: emperor’s performance of Confucian rituals (4.3.I.B.)</vt:lpstr>
      <vt:lpstr> Treatment of different ethnic and religious groups</vt:lpstr>
      <vt:lpstr>Bureaucratic elites: civil service bureaucrats </vt:lpstr>
      <vt:lpstr>Silk Production in China (4.2.I.A.)</vt:lpstr>
      <vt:lpstr> Buddhism spreads in Asia (4.1.VI.B.)</vt:lpstr>
      <vt:lpstr>PowerPoint Presentation</vt:lpstr>
      <vt:lpstr>  The Mughals </vt:lpstr>
      <vt:lpstr>Land Empires expand with gunpowder: Mughals (4.3.II.B.) </vt:lpstr>
      <vt:lpstr> Cotton textile production in India, increased peasant labor (4.2.I.A.) </vt:lpstr>
      <vt:lpstr>Spice trade with Europeans benefits Mughal leaders: Shan Jahan (4.3.I.A.)</vt:lpstr>
      <vt:lpstr> Power of existing elites fluctuated, zamindars (4.2.II.B.) </vt:lpstr>
      <vt:lpstr>Rulers used art to display power, Taj Mahal (4.3.I.A.) </vt:lpstr>
      <vt:lpstr> Religion in the Mughal Empire: Islam and Sikhism (4.1.VI.A. and D.)</vt:lpstr>
      <vt:lpstr>Rulers used religion of justify rule, Akbar (4.3.I.B.)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Manchus</dc:title>
  <dc:creator>NBHS Staff</dc:creator>
  <cp:lastModifiedBy>Sara</cp:lastModifiedBy>
  <cp:revision>16</cp:revision>
  <cp:lastPrinted>2015-10-29T14:21:53Z</cp:lastPrinted>
  <dcterms:created xsi:type="dcterms:W3CDTF">2015-10-27T13:26:00Z</dcterms:created>
  <dcterms:modified xsi:type="dcterms:W3CDTF">2015-11-01T23:22:53Z</dcterms:modified>
</cp:coreProperties>
</file>