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10B21-97A9-4362-9422-B2F9C2210E28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3BED59-B87A-4906-843C-C229DBB8D4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69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Patronage system is a system in which wealthy people provide financial,</a:t>
            </a:r>
            <a:r>
              <a:rPr lang="en-US" baseline="0" dirty="0" smtClean="0"/>
              <a:t> social or legal support for lower ranking families in return for political backing and loyalty.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ED59-B87A-4906-843C-C229DBB8D4D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Forum- central square.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ED59-B87A-4906-843C-C229DBB8D4D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82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Roman languages</a:t>
            </a:r>
            <a:r>
              <a:rPr lang="en-US" baseline="0" dirty="0" smtClean="0"/>
              <a:t> develop from </a:t>
            </a:r>
            <a:r>
              <a:rPr lang="en-US" baseline="0" dirty="0" err="1" smtClean="0"/>
              <a:t>latin</a:t>
            </a:r>
            <a:r>
              <a:rPr lang="en-US" baseline="0" dirty="0" smtClean="0"/>
              <a:t>. Aqueducts help to bring water to cities.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ED59-B87A-4906-843C-C229DBB8D4D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753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 emperors </a:t>
            </a:r>
            <a:r>
              <a:rPr lang="en-US" smtClean="0"/>
              <a:t>ruled between 235 and 284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3BED59-B87A-4906-843C-C229DBB8D4D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8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3E1A9A5-A5DF-4A1C-82EE-659C223C2B02}" type="datetimeFigureOut">
              <a:rPr lang="en-US" smtClean="0"/>
              <a:t>9/1/2015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56A731C-E261-4716-B93F-477A1EC524A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Analyze one unique characteristic of the Greek city-state  Sparta.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9133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Rome: the birthplace of Christianity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8458199" cy="5105400"/>
          </a:xfrm>
        </p:spPr>
      </p:pic>
    </p:spTree>
    <p:extLst>
      <p:ext uri="{BB962C8B-B14F-4D97-AF65-F5344CB8AC3E}">
        <p14:creationId xmlns:p14="http://schemas.microsoft.com/office/powerpoint/2010/main" val="155814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Roman Empire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9185"/>
            <a:ext cx="8458200" cy="5025708"/>
          </a:xfrm>
        </p:spPr>
      </p:pic>
    </p:spTree>
    <p:extLst>
      <p:ext uri="{BB962C8B-B14F-4D97-AF65-F5344CB8AC3E}">
        <p14:creationId xmlns:p14="http://schemas.microsoft.com/office/powerpoint/2010/main" val="187096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Achievements: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Religion: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Empire: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9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Story of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at 7:28 – Stop at 14:00</a:t>
            </a:r>
          </a:p>
          <a:p>
            <a:endParaRPr lang="en-US" dirty="0"/>
          </a:p>
          <a:p>
            <a:r>
              <a:rPr lang="en-US" dirty="0" smtClean="0"/>
              <a:t>On a separate sheet of paper, record three interesting facts about Rome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9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LEQ: How does Rome become an empire?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5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Geography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537854"/>
            <a:ext cx="3581400" cy="4100945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" y="1524000"/>
            <a:ext cx="5410200" cy="4114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400" y="5867400"/>
            <a:ext cx="8610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Mediterranean Sea and the Alps mountains are two important geographic features.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4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Government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Rome got rid of their </a:t>
            </a:r>
            <a:r>
              <a:rPr lang="en-US" dirty="0" smtClean="0"/>
              <a:t>king </a:t>
            </a:r>
            <a:r>
              <a:rPr lang="en-US" dirty="0" smtClean="0"/>
              <a:t>and created a new type of </a:t>
            </a:r>
            <a:r>
              <a:rPr lang="en-US" dirty="0" smtClean="0"/>
              <a:t>government: a </a:t>
            </a:r>
            <a:r>
              <a:rPr lang="en-US" b="1" u="sng" dirty="0" smtClean="0"/>
              <a:t>republic</a:t>
            </a:r>
            <a:endParaRPr lang="en-US" b="1" u="sng" dirty="0" smtClean="0"/>
          </a:p>
          <a:p>
            <a:endParaRPr lang="en-US" dirty="0" smtClean="0"/>
          </a:p>
          <a:p>
            <a:r>
              <a:rPr lang="en-US" dirty="0" smtClean="0"/>
              <a:t>A </a:t>
            </a:r>
            <a:r>
              <a:rPr lang="en-US" b="1" u="sng" dirty="0" smtClean="0"/>
              <a:t>republic</a:t>
            </a:r>
            <a:r>
              <a:rPr lang="en-US" dirty="0" smtClean="0"/>
              <a:t> is a political system in which the citizens of a region elect representatives to run the government.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1143000"/>
            <a:ext cx="4419600" cy="5486401"/>
          </a:xfrm>
        </p:spPr>
      </p:pic>
    </p:spTree>
    <p:extLst>
      <p:ext uri="{BB962C8B-B14F-4D97-AF65-F5344CB8AC3E}">
        <p14:creationId xmlns:p14="http://schemas.microsoft.com/office/powerpoint/2010/main" val="331135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19200"/>
          </a:xfrm>
        </p:spPr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u="sng" dirty="0" smtClean="0"/>
              <a:t>Patricians</a:t>
            </a:r>
            <a:r>
              <a:rPr lang="en-US" dirty="0" smtClean="0"/>
              <a:t> (aristocrats) </a:t>
            </a:r>
            <a:r>
              <a:rPr lang="en-US" dirty="0" smtClean="0"/>
              <a:t>and the </a:t>
            </a:r>
            <a:r>
              <a:rPr lang="en-US" b="1" u="sng" dirty="0" smtClean="0"/>
              <a:t>Plebeians</a:t>
            </a:r>
            <a:r>
              <a:rPr lang="en-US" dirty="0" smtClean="0"/>
              <a:t> </a:t>
            </a:r>
            <a:r>
              <a:rPr lang="en-US" dirty="0" smtClean="0"/>
              <a:t>(common people) struggled </a:t>
            </a:r>
            <a:r>
              <a:rPr lang="en-US" dirty="0" smtClean="0"/>
              <a:t>for power within Rome. </a:t>
            </a:r>
          </a:p>
          <a:p>
            <a:endParaRPr lang="en-US" dirty="0"/>
          </a:p>
          <a:p>
            <a:r>
              <a:rPr lang="en-US" dirty="0" smtClean="0"/>
              <a:t>The patricians maintained power through a patronage system.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52600"/>
            <a:ext cx="4572000" cy="4953000"/>
          </a:xfrm>
        </p:spPr>
      </p:pic>
    </p:spTree>
    <p:extLst>
      <p:ext uri="{BB962C8B-B14F-4D97-AF65-F5344CB8AC3E}">
        <p14:creationId xmlns:p14="http://schemas.microsoft.com/office/powerpoint/2010/main" val="37714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Law of the Twelve Tables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Displayed laws on </a:t>
            </a:r>
            <a:r>
              <a:rPr lang="en-US" dirty="0" smtClean="0"/>
              <a:t>12 bronze tablets. </a:t>
            </a:r>
          </a:p>
          <a:p>
            <a:endParaRPr lang="en-US" dirty="0"/>
          </a:p>
          <a:p>
            <a:r>
              <a:rPr lang="en-US" dirty="0" smtClean="0"/>
              <a:t>Organized by patricians at the insistence of the plebeians </a:t>
            </a:r>
          </a:p>
          <a:p>
            <a:endParaRPr lang="en-US" dirty="0"/>
          </a:p>
          <a:p>
            <a:r>
              <a:rPr lang="en-US" dirty="0" smtClean="0"/>
              <a:t>Dealt </a:t>
            </a:r>
            <a:r>
              <a:rPr lang="en-US" dirty="0" smtClean="0"/>
              <a:t>with </a:t>
            </a:r>
            <a:r>
              <a:rPr lang="en-US" dirty="0" smtClean="0"/>
              <a:t>trials, a key issue among the two classes.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600200"/>
            <a:ext cx="4130675" cy="4952999"/>
          </a:xfrm>
        </p:spPr>
      </p:pic>
    </p:spTree>
    <p:extLst>
      <p:ext uri="{BB962C8B-B14F-4D97-AF65-F5344CB8AC3E}">
        <p14:creationId xmlns:p14="http://schemas.microsoft.com/office/powerpoint/2010/main" val="414026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</a:t>
            </a:r>
            <a:endParaRPr lang="en-US" sz="36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26" y="279684"/>
            <a:ext cx="1866900" cy="2152650"/>
          </a:xfrm>
        </p:spPr>
      </p:pic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2370135" y="6164452"/>
            <a:ext cx="5711825" cy="53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Rome is now an empire. 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029" y="2614448"/>
            <a:ext cx="1936173" cy="22236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3447996"/>
            <a:ext cx="1905000" cy="22764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98" y="358374"/>
            <a:ext cx="1685925" cy="2714625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3089411">
            <a:off x="1940733" y="2272559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 rot="8964286">
            <a:off x="2112626" y="321648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7481817">
            <a:off x="1889773" y="4446380"/>
            <a:ext cx="195095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146261" y="2438400"/>
            <a:ext cx="1578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First Triumvirate: </a:t>
            </a:r>
            <a:r>
              <a:rPr lang="en-US" b="1" dirty="0" smtClean="0">
                <a:solidFill>
                  <a:srgbClr val="FF0000"/>
                </a:solidFill>
              </a:rPr>
              <a:t>Julius Caesar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Pompey and </a:t>
            </a:r>
          </a:p>
          <a:p>
            <a:pPr algn="ctr"/>
            <a:r>
              <a:rPr lang="en-US" dirty="0" smtClean="0"/>
              <a:t>Crassus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856018" y="2379293"/>
            <a:ext cx="16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Second Triumvirate:</a:t>
            </a:r>
          </a:p>
          <a:p>
            <a:pPr algn="ctr"/>
            <a:r>
              <a:rPr lang="en-US" dirty="0" smtClean="0"/>
              <a:t>Marc Antony and </a:t>
            </a:r>
            <a:r>
              <a:rPr lang="en-US" b="1" dirty="0" smtClean="0">
                <a:solidFill>
                  <a:srgbClr val="FF0000"/>
                </a:solidFill>
              </a:rPr>
              <a:t>Octavian</a:t>
            </a:r>
            <a:r>
              <a:rPr lang="en-US" dirty="0" smtClean="0"/>
              <a:t> (to be known later as Augustus. 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2358313">
            <a:off x="6278005" y="35064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529467">
            <a:off x="6254094" y="2619598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41" y="4923309"/>
            <a:ext cx="1915458" cy="17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2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u="sng" dirty="0" err="1" smtClean="0"/>
              <a:t>Pax</a:t>
            </a:r>
            <a:r>
              <a:rPr lang="en-US" sz="2800" b="1" u="sng" dirty="0" smtClean="0"/>
              <a:t> </a:t>
            </a:r>
            <a:r>
              <a:rPr lang="en-US" sz="2800" b="1" u="sng" dirty="0" err="1" smtClean="0"/>
              <a:t>Romana</a:t>
            </a:r>
            <a:r>
              <a:rPr lang="en-US" sz="2800" b="1" u="sng" dirty="0" smtClean="0"/>
              <a:t>- </a:t>
            </a:r>
            <a:r>
              <a:rPr lang="en-US" sz="2800" b="1" dirty="0" smtClean="0"/>
              <a:t>during the reign of Augustus- </a:t>
            </a:r>
            <a:r>
              <a:rPr lang="en-US" sz="2800" dirty="0" smtClean="0"/>
              <a:t>Stable gov’t and law, trade, and peace!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16785"/>
            <a:ext cx="8763000" cy="5184062"/>
          </a:xfrm>
        </p:spPr>
      </p:pic>
    </p:spTree>
    <p:extLst>
      <p:ext uri="{BB962C8B-B14F-4D97-AF65-F5344CB8AC3E}">
        <p14:creationId xmlns:p14="http://schemas.microsoft.com/office/powerpoint/2010/main" val="94308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Achievements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3657600" cy="2971800"/>
          </a:xfrm>
        </p:spPr>
      </p:pic>
      <p:sp>
        <p:nvSpPr>
          <p:cNvPr id="5" name="TextBox 4"/>
          <p:cNvSpPr txBox="1"/>
          <p:nvPr/>
        </p:nvSpPr>
        <p:spPr>
          <a:xfrm>
            <a:off x="4038600" y="2863722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Aqueducts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6" name="Right Arrow 5"/>
          <p:cNvSpPr/>
          <p:nvPr/>
        </p:nvSpPr>
        <p:spPr>
          <a:xfrm rot="8661922">
            <a:off x="4071731" y="342457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148137"/>
            <a:ext cx="4572000" cy="2709863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7034784" y="3334777"/>
            <a:ext cx="484632" cy="664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00800" y="25146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Romantic Languages 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5029200"/>
            <a:ext cx="396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Civil Law: a form of law based on a written code of laws.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605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1094</TotalTime>
  <Words>302</Words>
  <Application>Microsoft Office PowerPoint</Application>
  <PresentationFormat>On-screen Show (4:3)</PresentationFormat>
  <Paragraphs>54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Executive</vt:lpstr>
      <vt:lpstr>Bell Ringer </vt:lpstr>
      <vt:lpstr>LEQ: How does Rome become an empire? </vt:lpstr>
      <vt:lpstr>Geography </vt:lpstr>
      <vt:lpstr>Government </vt:lpstr>
      <vt:lpstr>Problems</vt:lpstr>
      <vt:lpstr>Solution: Law of the Twelve Tables </vt:lpstr>
      <vt:lpstr>  </vt:lpstr>
      <vt:lpstr>Pax Romana- during the reign of Augustus- Stable gov’t and law, trade, and peace!</vt:lpstr>
      <vt:lpstr>Roman Achievements</vt:lpstr>
      <vt:lpstr>Rome: the birthplace of Christianity </vt:lpstr>
      <vt:lpstr>Fall of the Roman Empire </vt:lpstr>
      <vt:lpstr>Let’s Review </vt:lpstr>
      <vt:lpstr>Video: Story of Us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and Fall of the Roman Empire</dc:title>
  <dc:creator>Sara</dc:creator>
  <cp:lastModifiedBy>NBHS Staff</cp:lastModifiedBy>
  <cp:revision>15</cp:revision>
  <dcterms:created xsi:type="dcterms:W3CDTF">2014-02-11T02:27:34Z</dcterms:created>
  <dcterms:modified xsi:type="dcterms:W3CDTF">2015-09-01T19:51:24Z</dcterms:modified>
</cp:coreProperties>
</file>