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67" r:id="rId13"/>
    <p:sldId id="336" r:id="rId14"/>
    <p:sldId id="268" r:id="rId15"/>
    <p:sldId id="269" r:id="rId16"/>
    <p:sldId id="297" r:id="rId17"/>
    <p:sldId id="298" r:id="rId18"/>
    <p:sldId id="301" r:id="rId19"/>
    <p:sldId id="299" r:id="rId20"/>
    <p:sldId id="300" r:id="rId21"/>
    <p:sldId id="302" r:id="rId22"/>
    <p:sldId id="303" r:id="rId23"/>
    <p:sldId id="304" r:id="rId24"/>
    <p:sldId id="305" r:id="rId25"/>
    <p:sldId id="306" r:id="rId26"/>
    <p:sldId id="291" r:id="rId27"/>
    <p:sldId id="292" r:id="rId28"/>
    <p:sldId id="296" r:id="rId29"/>
    <p:sldId id="295" r:id="rId30"/>
    <p:sldId id="294" r:id="rId31"/>
    <p:sldId id="307" r:id="rId32"/>
    <p:sldId id="308" r:id="rId33"/>
    <p:sldId id="309" r:id="rId34"/>
    <p:sldId id="293" r:id="rId35"/>
    <p:sldId id="337" r:id="rId36"/>
    <p:sldId id="339" r:id="rId37"/>
    <p:sldId id="340" r:id="rId38"/>
    <p:sldId id="310" r:id="rId39"/>
    <p:sldId id="311" r:id="rId40"/>
    <p:sldId id="312" r:id="rId41"/>
    <p:sldId id="313" r:id="rId42"/>
    <p:sldId id="314" r:id="rId43"/>
    <p:sldId id="315" r:id="rId44"/>
    <p:sldId id="341" r:id="rId45"/>
    <p:sldId id="316" r:id="rId46"/>
    <p:sldId id="317" r:id="rId47"/>
    <p:sldId id="338" r:id="rId48"/>
    <p:sldId id="345" r:id="rId49"/>
    <p:sldId id="344" r:id="rId50"/>
    <p:sldId id="270" r:id="rId51"/>
    <p:sldId id="272" r:id="rId52"/>
    <p:sldId id="271" r:id="rId53"/>
    <p:sldId id="335" r:id="rId54"/>
    <p:sldId id="274" r:id="rId55"/>
    <p:sldId id="333" r:id="rId56"/>
    <p:sldId id="342" r:id="rId57"/>
    <p:sldId id="275" r:id="rId58"/>
    <p:sldId id="332" r:id="rId59"/>
    <p:sldId id="276" r:id="rId60"/>
    <p:sldId id="328" r:id="rId61"/>
    <p:sldId id="320" r:id="rId62"/>
    <p:sldId id="321" r:id="rId63"/>
    <p:sldId id="322" r:id="rId64"/>
    <p:sldId id="323" r:id="rId65"/>
    <p:sldId id="330" r:id="rId66"/>
    <p:sldId id="331" r:id="rId67"/>
    <p:sldId id="343" r:id="rId68"/>
    <p:sldId id="324" r:id="rId69"/>
    <p:sldId id="325" r:id="rId70"/>
    <p:sldId id="327" r:id="rId71"/>
    <p:sldId id="326" r:id="rId72"/>
    <p:sldId id="277" r:id="rId73"/>
    <p:sldId id="278" r:id="rId74"/>
    <p:sldId id="279" r:id="rId75"/>
    <p:sldId id="280" r:id="rId76"/>
    <p:sldId id="318" r:id="rId77"/>
    <p:sldId id="319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63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3F11D-B9C5-4555-A552-8F564BBC53EB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04620-8C25-4F7E-A43C-2DDD275A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9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Soldiers</a:t>
            </a:r>
            <a:r>
              <a:rPr lang="en-US" baseline="0" dirty="0" smtClean="0"/>
              <a:t> of the Barbados, Caribbean fighting for the British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4620-8C25-4F7E-A43C-2DDD275A6B7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9E45949-80E3-4B87-A116-E2BAE2E89C60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05E13C1-8A88-4943-8873-FB31E301C9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E6e8BW0l-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nzqyPzW1o8" TargetMode="External"/><Relationship Id="rId2" Type="http://schemas.openxmlformats.org/officeDocument/2006/relationships/hyperlink" Target="https://www.youtube.com/watch?v=oOjOVFQoA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CaqptNqK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PNyNr2Kp4w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IdcOyeVUk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9jJZVKIi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VIdcOyeVUk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KzZ1OwPXgk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15" y="533400"/>
            <a:ext cx="464315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3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5400"/>
            <a:ext cx="5122671" cy="45720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Western </a:t>
            </a:r>
            <a:r>
              <a:rPr lang="en-US" sz="3200" dirty="0" smtClean="0"/>
              <a:t>Front- was </a:t>
            </a:r>
            <a:r>
              <a:rPr lang="en-US" sz="3200" dirty="0"/>
              <a:t>the name the Germans gave to a series of trenches that ran 700 </a:t>
            </a:r>
            <a:r>
              <a:rPr lang="en-US" sz="3200" dirty="0" smtClean="0"/>
              <a:t>kilometers (435 miles) </a:t>
            </a:r>
            <a:r>
              <a:rPr lang="en-US" sz="3200" dirty="0"/>
              <a:t>from the Belgian coast to the Swiss border.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585586" cy="838200"/>
          </a:xfrm>
        </p:spPr>
        <p:txBody>
          <a:bodyPr/>
          <a:lstStyle/>
          <a:p>
            <a:pPr algn="ctr"/>
            <a:r>
              <a:rPr lang="en-US" dirty="0" smtClean="0"/>
              <a:t>War Breaks 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Would World War I have taken place without the death of Archduke Franz Ferdinand? </a:t>
            </a:r>
          </a:p>
          <a:p>
            <a:r>
              <a:rPr lang="en-US" sz="2400" dirty="0" smtClean="0"/>
              <a:t>If not, how would the world be different? Whose lives would be effected? How would they be effected?</a:t>
            </a:r>
          </a:p>
          <a:p>
            <a:endParaRPr lang="en-US" sz="2400" dirty="0"/>
          </a:p>
          <a:p>
            <a:r>
              <a:rPr lang="en-US" sz="2400" dirty="0" smtClean="0"/>
              <a:t>If so, explain why World War I was an avoidable historic event.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https://www.youtube.com/watch?v=-E6e8BW0l-E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Writing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4876800" cy="37338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Sinking of the Lusitania</a:t>
            </a:r>
            <a:endParaRPr lang="en-US" sz="3200" dirty="0" smtClean="0"/>
          </a:p>
          <a:p>
            <a:pPr marL="628650" lvl="1" indent="-457200"/>
            <a:r>
              <a:rPr lang="en-US" sz="3200" dirty="0" smtClean="0"/>
              <a:t>Lusitania was a  </a:t>
            </a:r>
            <a:r>
              <a:rPr lang="en-US" sz="3200" dirty="0"/>
              <a:t>British ocean liner en route from New York to Liverpool, </a:t>
            </a:r>
            <a:r>
              <a:rPr lang="en-US" sz="3200" dirty="0" smtClean="0"/>
              <a:t>England</a:t>
            </a:r>
          </a:p>
          <a:p>
            <a:pPr marL="628650" lvl="1" indent="-457200"/>
            <a:r>
              <a:rPr lang="en-US" sz="3200" dirty="0" smtClean="0"/>
              <a:t>Lusitania was sunk by German </a:t>
            </a:r>
            <a:r>
              <a:rPr lang="en-US" sz="3200" dirty="0"/>
              <a:t>U-boat </a:t>
            </a:r>
            <a:r>
              <a:rPr lang="en-US" sz="3200" dirty="0" smtClean="0"/>
              <a:t>torpedo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705600" cy="990600"/>
          </a:xfrm>
        </p:spPr>
        <p:txBody>
          <a:bodyPr/>
          <a:lstStyle/>
          <a:p>
            <a:pPr algn="ctr"/>
            <a:r>
              <a:rPr lang="en-US" dirty="0" smtClean="0"/>
              <a:t>United States Involvement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3191522"/>
          </a:xfrm>
        </p:spPr>
        <p:txBody>
          <a:bodyPr/>
          <a:lstStyle/>
          <a:p>
            <a:r>
              <a:rPr lang="en-US" dirty="0" smtClean="0"/>
              <a:t>LEQ: Why will the Great War be a new kind of war?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4400"/>
            <a:ext cx="4267200" cy="5696932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Zimmermann Note- </a:t>
            </a:r>
            <a:r>
              <a:rPr lang="en-US" sz="3200" dirty="0" smtClean="0"/>
              <a:t>a </a:t>
            </a:r>
            <a:r>
              <a:rPr lang="en-US" sz="3200" dirty="0"/>
              <a:t>coded message sent to Mexico, proposing a military alliance against the United States. </a:t>
            </a:r>
          </a:p>
          <a:p>
            <a:pPr marL="628650" lvl="1" indent="-457200"/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0"/>
            <a:ext cx="7315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United States Involvement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03" y="1371600"/>
            <a:ext cx="4948070" cy="41910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United States enters World War in 1917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76200"/>
            <a:ext cx="8105774" cy="1219200"/>
          </a:xfrm>
        </p:spPr>
        <p:txBody>
          <a:bodyPr/>
          <a:lstStyle/>
          <a:p>
            <a:pPr algn="ctr"/>
            <a:r>
              <a:rPr lang="en-US" dirty="0" smtClean="0"/>
              <a:t>United States Involvement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199"/>
            <a:ext cx="8839200" cy="584384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457200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72400" cy="683721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477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did the Congress of Vienna’s decisions influence the growth of nationalism within Europe?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Germany was unified, who became it’s allies?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did imperialism influence Europe?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50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8813667" cy="6400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172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39732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6970" cy="601980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457200"/>
            <a:ext cx="9150927" cy="554181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You are a soldier during World War I. Your battalion has been placed on the Western Front. Your life now revolves around trench warfare. Your assignment is to write a letter home to your family. What is your daily life like in the trenches?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www.youtube.com/watch?v=oOjOVFQoAoM</a:t>
            </a:r>
            <a:r>
              <a:rPr lang="en-US" sz="3200" dirty="0" smtClean="0"/>
              <a:t> right link?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Battle sounds</a:t>
            </a:r>
            <a:r>
              <a:rPr lang="en-US" sz="32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www.youtube.com/watch?v=7nzqyPzW1o8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Writing Activity (to be completed on a separate sheet of notebook paper and turned in):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4634237" cy="41148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Trench warfare- caused a stalemate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stalemate occurs when neither </a:t>
            </a:r>
            <a:r>
              <a:rPr lang="en-US" sz="3200" dirty="0"/>
              <a:t>side </a:t>
            </a:r>
            <a:r>
              <a:rPr lang="en-US" sz="3200" dirty="0" smtClean="0"/>
              <a:t>is able </a:t>
            </a:r>
            <a:r>
              <a:rPr lang="en-US" sz="3200" dirty="0"/>
              <a:t>to advance and overtake the </a:t>
            </a:r>
            <a:r>
              <a:rPr lang="en-US" sz="3200" dirty="0" smtClean="0"/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www.youtube.com/watch?v=SUCaqptNqKM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New Kind of War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800"/>
            <a:ext cx="4942618" cy="32766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371974" cy="52425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Invested with rice and lice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Close quarters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Trench Foot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Smell of dead humans and animals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Conditions in the Trenches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Invented by </a:t>
            </a:r>
            <a:r>
              <a:rPr lang="en-US" sz="3200" dirty="0" err="1" smtClean="0"/>
              <a:t>Harim</a:t>
            </a:r>
            <a:r>
              <a:rPr lang="en-US" sz="3200" dirty="0" smtClean="0"/>
              <a:t> Maxim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Fortified the Western Front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4642371" cy="308928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Weapons- Machine Guns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 German invention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Experienced trial and errors on the battlefield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4447572" cy="2209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Weapons -Tanks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Causes of World War I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309849" y="2523530"/>
            <a:ext cx="1356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357" y="3657600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064" y="4620031"/>
            <a:ext cx="68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2501" y="1600200"/>
            <a:ext cx="267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ilitarism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0464" y="2523530"/>
            <a:ext cx="4786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lliance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systems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9915" y="3657600"/>
            <a:ext cx="3573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mperialism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5781" y="4596327"/>
            <a:ext cx="3392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ationalism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212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70916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French are the first to use poisonous gas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Use of chlorine to burn the skin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Invention of the gas mask to allude the weapon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995334" cy="3962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Poison Gases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7739063" cy="486767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Poison Gas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315200" cy="541324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Airplanes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7924800" cy="481541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Dirigibles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4866681" cy="396239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Contributed to German success 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Use of unrestricted submarine warfare</a:t>
            </a:r>
          </a:p>
          <a:p>
            <a:r>
              <a:rPr lang="en-US" sz="3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Submarine Warfare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Your group is going to look at 4 new weapons of war and complete a Cost and Benefit Chart for each weapon. </a:t>
            </a:r>
          </a:p>
          <a:p>
            <a:endParaRPr lang="en-US" dirty="0"/>
          </a:p>
          <a:p>
            <a:r>
              <a:rPr lang="en-US" dirty="0" smtClean="0"/>
              <a:t>Remember a cost is a negative feature and a benefit is a positive feature.</a:t>
            </a:r>
          </a:p>
          <a:p>
            <a:r>
              <a:rPr lang="en-US" dirty="0" smtClean="0"/>
              <a:t>4 Charts total, 3 cost and 3 benefits  </a:t>
            </a:r>
          </a:p>
          <a:p>
            <a:endParaRPr lang="en-US" dirty="0"/>
          </a:p>
          <a:p>
            <a:r>
              <a:rPr lang="en-US" dirty="0" smtClean="0"/>
              <a:t>Your chart should resemble a T Chart. </a:t>
            </a:r>
          </a:p>
          <a:p>
            <a:endParaRPr lang="en-US" dirty="0"/>
          </a:p>
          <a:p>
            <a:r>
              <a:rPr lang="en-US" dirty="0" smtClean="0"/>
              <a:t>Each group needs to turn in their Cost/Benefit Charts with the group  members name on the paper.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 and Benefit Analysis Activity</a:t>
            </a:r>
            <a:endParaRPr lang="en-US" dirty="0"/>
          </a:p>
        </p:txBody>
      </p:sp>
      <p:pic>
        <p:nvPicPr>
          <p:cNvPr id="1027" name="Picture 3" descr="C:\Users\NBHS Staff\AppData\Local\Microsoft\Windows\Temporary Internet Files\Content.IE5\04BW1F92\large-Alphabet-Letter-T-33.3-3867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396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LEQ: How will the Great War be fought at home?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During the video clip, list every Great War weapon that you see being used. </a:t>
            </a:r>
          </a:p>
          <a:p>
            <a:endParaRPr lang="en-US" sz="4800" dirty="0"/>
          </a:p>
          <a:p>
            <a:r>
              <a:rPr lang="en-US" sz="4800" dirty="0">
                <a:hlinkClick r:id="rId2"/>
              </a:rPr>
              <a:t>https://</a:t>
            </a:r>
            <a:r>
              <a:rPr lang="en-US" sz="4800" dirty="0" smtClean="0">
                <a:hlinkClick r:id="rId2"/>
              </a:rPr>
              <a:t>www.youtube.com/watch?v=JPNyNr2Kp4w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Bell Ringer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3657600" cy="563795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World War I required all of society’s resources.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Total War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90600"/>
            <a:ext cx="4191000" cy="5718968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Fixed prices of goods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Government Policies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4757760" cy="449580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Militarism</a:t>
            </a:r>
            <a:r>
              <a:rPr lang="en-US" sz="3200" dirty="0" smtClean="0"/>
              <a:t>- massive build of militaries by European nations to protect their over seas colonies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19200"/>
          </a:xfrm>
        </p:spPr>
        <p:txBody>
          <a:bodyPr/>
          <a:lstStyle/>
          <a:p>
            <a:r>
              <a:rPr lang="en-US" dirty="0" smtClean="0"/>
              <a:t>Long Term Causes of World War 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95400"/>
            <a:ext cx="4603784" cy="48768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Changed over production methods and goods produced in industries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38200"/>
          </a:xfrm>
        </p:spPr>
        <p:txBody>
          <a:bodyPr/>
          <a:lstStyle/>
          <a:p>
            <a:pPr algn="ctr"/>
            <a:r>
              <a:rPr lang="en-US" dirty="0" smtClean="0"/>
              <a:t>Government Policies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66800"/>
            <a:ext cx="4953000" cy="5105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Rationed goods and services </a:t>
            </a:r>
          </a:p>
          <a:p>
            <a:pPr marL="628650" lvl="1" indent="-457200"/>
            <a:r>
              <a:rPr lang="en-US" sz="3200" dirty="0" smtClean="0"/>
              <a:t>For example: meat, sugar, rubber, gasoline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762000"/>
          </a:xfrm>
        </p:spPr>
        <p:txBody>
          <a:bodyPr/>
          <a:lstStyle/>
          <a:p>
            <a:pPr algn="ctr"/>
            <a:r>
              <a:rPr lang="en-US" dirty="0" smtClean="0"/>
              <a:t>Government Policies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43000"/>
            <a:ext cx="3429000" cy="501804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Creation of propaganda campaigns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War Bonds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www.youtube.com/watch?v=YVIdcOyeVUk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Government Policies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4191000" cy="544905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Women fulfilled the role of worker within industry and as nurses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Women’s Role in World War 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www.youtube.com/watch?v=eW9jJZVKIiE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Women in Canada and 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0"/>
            <a:ext cx="4989413" cy="4248283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Selective Service Act allowed the President to have the right to draft soldiers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Selective Service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657600" cy="5214026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Created </a:t>
            </a:r>
            <a:r>
              <a:rPr lang="en-US" sz="3200" dirty="0" smtClean="0"/>
              <a:t>as </a:t>
            </a:r>
            <a:r>
              <a:rPr lang="en-US" sz="3200" dirty="0"/>
              <a:t>an effort to conserve fuel needed to produce electric power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914400"/>
          </a:xfrm>
        </p:spPr>
        <p:txBody>
          <a:bodyPr/>
          <a:lstStyle/>
          <a:p>
            <a:pPr algn="ctr"/>
            <a:r>
              <a:rPr lang="en-US" dirty="0" smtClean="0"/>
              <a:t>Daylight Savings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Class 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</a:p>
          <a:p>
            <a:endParaRPr lang="en-US" dirty="0"/>
          </a:p>
          <a:p>
            <a:r>
              <a:rPr lang="en-US" dirty="0" smtClean="0"/>
              <a:t>Audience </a:t>
            </a:r>
          </a:p>
          <a:p>
            <a:endParaRPr lang="en-US" dirty="0"/>
          </a:p>
          <a:p>
            <a:r>
              <a:rPr lang="en-US" dirty="0" smtClean="0"/>
              <a:t>Message</a:t>
            </a:r>
          </a:p>
          <a:p>
            <a:endParaRPr lang="en-US" dirty="0"/>
          </a:p>
          <a:p>
            <a:r>
              <a:rPr lang="en-US" dirty="0" smtClean="0"/>
              <a:t>Context- how does this poster relate to the Great War?</a:t>
            </a:r>
          </a:p>
          <a:p>
            <a:endParaRPr lang="en-US" dirty="0"/>
          </a:p>
          <a:p>
            <a:r>
              <a:rPr lang="en-US" dirty="0" smtClean="0"/>
              <a:t>Symbols/Imagery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Analyzing </a:t>
            </a:r>
            <a:r>
              <a:rPr lang="en-US" dirty="0"/>
              <a:t>Propaganda Posters-</a:t>
            </a:r>
            <a:br>
              <a:rPr lang="en-US" dirty="0"/>
            </a:b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www.youtube.com/watch?v=YVIdcOyeVUk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672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LEQ: What were the results of the Great War?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7772400" cy="136879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What does the term Total War mean?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How was the Great War fought on the home front?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Bell Ringer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0"/>
            <a:ext cx="5105400" cy="5486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4238626" cy="437997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Alliance Systems-</a:t>
            </a:r>
          </a:p>
          <a:p>
            <a:pPr marL="457200" lvl="1" indent="-285750"/>
            <a:r>
              <a:rPr lang="en-US" sz="3200" dirty="0" smtClean="0"/>
              <a:t>Triple Entente- </a:t>
            </a:r>
            <a:r>
              <a:rPr lang="en-US" sz="2800" dirty="0" smtClean="0">
                <a:solidFill>
                  <a:srgbClr val="FF0000"/>
                </a:solidFill>
              </a:rPr>
              <a:t>Great Britain, France and Russia</a:t>
            </a:r>
          </a:p>
          <a:p>
            <a:pPr marL="457200" lvl="1" indent="-285750"/>
            <a:endParaRPr lang="en-US" sz="3200" dirty="0"/>
          </a:p>
          <a:p>
            <a:pPr marL="457200" lvl="1" indent="-285750"/>
            <a:r>
              <a:rPr lang="en-US" sz="3200" dirty="0" smtClean="0"/>
              <a:t>Triple Alliance- </a:t>
            </a:r>
            <a:r>
              <a:rPr lang="en-US" sz="2800" dirty="0" smtClean="0">
                <a:solidFill>
                  <a:srgbClr val="FF0000"/>
                </a:solidFill>
              </a:rPr>
              <a:t>Germany, Austro-Hungary and Italy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620000" cy="838200"/>
          </a:xfrm>
        </p:spPr>
        <p:txBody>
          <a:bodyPr/>
          <a:lstStyle/>
          <a:p>
            <a:pPr algn="ctr"/>
            <a:r>
              <a:rPr lang="en-US" dirty="0" smtClean="0"/>
              <a:t>Long Term Causes of World War 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4853050" cy="42672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After a four year battle, the Central powers were exhausted and tired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 November 11, 1918, the Central powers were forced to seek an armistice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German Collaps</a:t>
            </a:r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740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799"/>
            <a:ext cx="3886200" cy="4747673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Punish Germany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Reduction of weapons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Creation of International Peace Organization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Wilson’s Fourteen Points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16" y="1676400"/>
            <a:ext cx="4939339" cy="3962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93776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Treaty of Versailles</a:t>
            </a:r>
          </a:p>
          <a:p>
            <a:pPr lvl="1" indent="0">
              <a:buNone/>
            </a:pPr>
            <a:r>
              <a:rPr lang="en-US" sz="2400" u="sng" dirty="0" smtClean="0"/>
              <a:t>Attendees</a:t>
            </a:r>
            <a:r>
              <a:rPr lang="en-US" sz="3200" dirty="0" smtClean="0"/>
              <a:t>: </a:t>
            </a:r>
          </a:p>
          <a:p>
            <a:pPr marL="801688" lvl="2" indent="-457200"/>
            <a:r>
              <a:rPr lang="en-US" sz="2400" dirty="0" smtClean="0"/>
              <a:t>Great Britain </a:t>
            </a:r>
          </a:p>
          <a:p>
            <a:pPr marL="801688" lvl="2" indent="-457200"/>
            <a:r>
              <a:rPr lang="en-US" sz="2400" dirty="0" smtClean="0"/>
              <a:t>Russia</a:t>
            </a:r>
          </a:p>
          <a:p>
            <a:pPr marL="801688" lvl="2" indent="-457200"/>
            <a:r>
              <a:rPr lang="en-US" sz="2400" dirty="0" smtClean="0"/>
              <a:t>Italy </a:t>
            </a:r>
          </a:p>
          <a:p>
            <a:pPr marL="801688" lvl="2" indent="-457200"/>
            <a:r>
              <a:rPr lang="en-US" sz="2400" dirty="0" smtClean="0"/>
              <a:t>France </a:t>
            </a:r>
          </a:p>
          <a:p>
            <a:pPr marL="801688" lvl="2" indent="-457200"/>
            <a:r>
              <a:rPr lang="en-US" sz="2400" dirty="0" smtClean="0"/>
              <a:t>America </a:t>
            </a:r>
            <a:r>
              <a:rPr lang="en-US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League of Nations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Wilson’s Fourteen Points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Balfour Declaration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War to End All Wars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838200"/>
            <a:ext cx="4307586" cy="563879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371600"/>
            <a:ext cx="3886200" cy="493776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David Lloyd George- </a:t>
            </a:r>
            <a:r>
              <a:rPr lang="en-US" sz="3200" b="1" dirty="0" smtClean="0"/>
              <a:t>Great Britain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Georges Clemenceau- </a:t>
            </a:r>
            <a:r>
              <a:rPr lang="en-US" sz="3200" b="1" dirty="0" smtClean="0"/>
              <a:t>France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Woodrow Wilson- </a:t>
            </a:r>
            <a:r>
              <a:rPr lang="en-US" sz="3200" b="1" dirty="0" smtClean="0"/>
              <a:t>United States </a:t>
            </a:r>
            <a:endParaRPr lang="en-US" sz="3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Big Three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4506400" cy="3481415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70916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440 Articles within the treaty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Three parts of the treaty:</a:t>
            </a:r>
          </a:p>
          <a:p>
            <a:pPr marL="628650" lvl="1" indent="-457200"/>
            <a:r>
              <a:rPr lang="en-US" sz="3200" dirty="0" smtClean="0"/>
              <a:t>Part </a:t>
            </a:r>
            <a:r>
              <a:rPr lang="en-US" sz="3200" dirty="0"/>
              <a:t>one establishes League of Nations</a:t>
            </a:r>
          </a:p>
          <a:p>
            <a:pPr marL="628650" lvl="1" indent="-457200"/>
            <a:r>
              <a:rPr lang="en-US" sz="3200" dirty="0"/>
              <a:t>Other parts concern the prisoners of war, </a:t>
            </a:r>
            <a:r>
              <a:rPr lang="en-US" sz="3200" dirty="0" smtClean="0"/>
              <a:t>repatriations </a:t>
            </a:r>
            <a:r>
              <a:rPr lang="en-US" sz="3200" dirty="0"/>
              <a:t>and water ways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Poland is recognized as a new nation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990600"/>
          </a:xfrm>
        </p:spPr>
        <p:txBody>
          <a:bodyPr/>
          <a:lstStyle/>
          <a:p>
            <a:pPr algn="ctr"/>
            <a:r>
              <a:rPr lang="en-US" dirty="0" smtClean="0"/>
              <a:t>Treaty of Versailles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990600"/>
            <a:ext cx="3990974" cy="6400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Germany only had three weeks to accept the treaty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Forced to take full responsibility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“War Guilt Clause”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Germany is not allowed to have tanks or an air force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Germany- paid reparations and land was given to </a:t>
            </a:r>
            <a:r>
              <a:rPr lang="en-US" sz="2000" dirty="0" smtClean="0"/>
              <a:t>France, </a:t>
            </a:r>
            <a:r>
              <a:rPr lang="en-US" sz="2000" dirty="0"/>
              <a:t>Denmark, Poland and </a:t>
            </a:r>
            <a:r>
              <a:rPr lang="en-US" sz="2000" dirty="0" smtClean="0"/>
              <a:t>Czech-Slovakia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Reduce military by 100,00 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Germany must pay reparations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Terms of the Treaty of Versailles- Germany </a:t>
            </a:r>
            <a:r>
              <a:rPr lang="en-US" dirty="0" smtClean="0"/>
              <a:t>– to discuss not copy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www.youtube.com/watch?v=gKzZ1OwPXgk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See It!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4150519" cy="415051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9377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International Peace Organization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Did not include all nations (Germany was excluded)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U.S. did not accept the Treaty of Versailles and did not join the League of Nations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7391400" cy="1066800"/>
          </a:xfrm>
        </p:spPr>
        <p:txBody>
          <a:bodyPr/>
          <a:lstStyle/>
          <a:p>
            <a:pPr algn="ctr"/>
            <a:r>
              <a:rPr lang="en-US" dirty="0" smtClean="0"/>
              <a:t>League of Nations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0"/>
            <a:ext cx="9114972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9200"/>
            <a:ext cx="2918315" cy="4980591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Territories in the Middle East (Mandates) were ruled by European nations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Palestine was a British mandate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Britain favored establishing a Jewish state in Palestine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Balfour Declaration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Imperialism-</a:t>
            </a:r>
          </a:p>
          <a:p>
            <a:pPr lvl="1" indent="0">
              <a:buNone/>
            </a:pPr>
            <a:r>
              <a:rPr lang="en-US" sz="3200" dirty="0"/>
              <a:t>the quest to build empires in the late 1800s and early 1900s had </a:t>
            </a:r>
            <a:r>
              <a:rPr lang="en-US" sz="3200" dirty="0" smtClean="0"/>
              <a:t>created </a:t>
            </a:r>
            <a:r>
              <a:rPr lang="en-US" sz="3200" dirty="0"/>
              <a:t>much rivalry and ill will among nations</a:t>
            </a:r>
          </a:p>
          <a:p>
            <a:pPr marL="628650" lvl="1" indent="-457200"/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01000" cy="838200"/>
          </a:xfrm>
        </p:spPr>
        <p:txBody>
          <a:bodyPr/>
          <a:lstStyle/>
          <a:p>
            <a:r>
              <a:rPr lang="en-US" dirty="0" smtClean="0"/>
              <a:t>Long Term Causes of World War 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1"/>
            <a:ext cx="9144000" cy="659891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152400"/>
            <a:ext cx="7680960" cy="228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Middle East Crisis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08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305800" cy="554395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0"/>
            <a:ext cx="768096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Cost of War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400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927"/>
            <a:ext cx="768096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Cost of War- Human Costs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56200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7499986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Cost of War- Human Costs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54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" y="685800"/>
            <a:ext cx="9130575" cy="6172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0"/>
            <a:ext cx="768096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Cost of War- Human Costs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76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66800"/>
            <a:ext cx="3810000" cy="562356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50901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Killed </a:t>
            </a:r>
            <a:r>
              <a:rPr lang="en-US" sz="3200" dirty="0"/>
              <a:t>an estimated 20 million to 50 million </a:t>
            </a:r>
            <a:r>
              <a:rPr lang="en-US" sz="3200" dirty="0" smtClean="0"/>
              <a:t>victims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38200"/>
          </a:xfrm>
        </p:spPr>
        <p:txBody>
          <a:bodyPr/>
          <a:lstStyle/>
          <a:p>
            <a:pPr algn="ctr"/>
            <a:r>
              <a:rPr lang="en-US" dirty="0" smtClean="0"/>
              <a:t>Spanish Flu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4267200" cy="64770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761682" cy="6477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https://www.youtube.com/watch?v=x8CZVYw-ItU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See It!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14400"/>
            <a:ext cx="4672013" cy="57150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Farmlands and cities were destroyed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76200"/>
            <a:ext cx="768096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Cost of War- Economic Loss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43000"/>
            <a:ext cx="5269378" cy="53340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Widespread political unrest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Russia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Cost of War- Political Changes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295400"/>
            <a:ext cx="4143374" cy="5105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Nationalism- </a:t>
            </a:r>
            <a:r>
              <a:rPr lang="en-US" sz="3200" dirty="0" smtClean="0"/>
              <a:t>in </a:t>
            </a:r>
            <a:r>
              <a:rPr lang="en-US" sz="3200" dirty="0"/>
              <a:t>Europe, nationalism led to formation of new countries, including </a:t>
            </a:r>
            <a:r>
              <a:rPr lang="en-US" sz="3200" dirty="0" smtClean="0"/>
              <a:t>Germany, </a:t>
            </a:r>
            <a:r>
              <a:rPr lang="en-US" sz="3200" dirty="0"/>
              <a:t>and </a:t>
            </a:r>
            <a:r>
              <a:rPr lang="en-US" sz="3200" dirty="0" smtClean="0"/>
              <a:t>Italy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Led to struggles </a:t>
            </a:r>
            <a:r>
              <a:rPr lang="en-US" sz="3200" dirty="0"/>
              <a:t>for power </a:t>
            </a:r>
            <a:r>
              <a:rPr lang="en-US" sz="3200" dirty="0" smtClean="0"/>
              <a:t>within Europe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Long Term Causes of World War 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60" y="1143000"/>
            <a:ext cx="4835153" cy="461819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Women call for equality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Amendment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Cost of War- Social Change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77" y="838200"/>
            <a:ext cx="5044823" cy="4504305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Imperialist colonies who fought in the War are going to desire freedom and democracy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0"/>
            <a:ext cx="795337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Cost of War- Unrest in Colonies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3810000" cy="510539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5567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Bolsheviks- Reformers in Russia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Followed the work of Karl Marx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Wanted an elite group to control Russia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0"/>
            <a:ext cx="8486774" cy="1295400"/>
          </a:xfrm>
        </p:spPr>
        <p:txBody>
          <a:bodyPr/>
          <a:lstStyle/>
          <a:p>
            <a:pPr algn="ctr"/>
            <a:r>
              <a:rPr lang="en-US" dirty="0" smtClean="0"/>
              <a:t>Revolution in Russia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90600"/>
            <a:ext cx="5181600" cy="52578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5567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Marxism- the political and economic philosophy of the Bolsheviks.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Revolution to abolish private property and to enforce social equality.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Revolution in Russia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71600"/>
            <a:ext cx="4648200" cy="48768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Lenin- established communism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Introduced the New Economic Policy in 1921.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Revolution in Russia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3999"/>
            <a:ext cx="4781374" cy="4161357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Russia withdraws from WWI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Is forced to sign a treaty with Germany that dismantles (removes) the Russian army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Revolution in Russia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142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66800"/>
            <a:ext cx="5105400" cy="55626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6329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Formation of the Soviet Union/USSR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USSR- Union of the Soviet Socialists Republics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Russia unites with it’s neighboring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Russian Revolution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790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7924800" cy="523602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U.S.S.R.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3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13043"/>
            <a:ext cx="4731156" cy="4630557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Assassination of Archduke Ferdinand </a:t>
            </a:r>
            <a:endParaRPr lang="en-US" sz="3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Short Term Causes of World War 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43000"/>
            <a:ext cx="4960620" cy="4724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Germany at war on two fronts- </a:t>
            </a:r>
          </a:p>
          <a:p>
            <a:r>
              <a:rPr lang="en-US" sz="3200" b="1" dirty="0" smtClean="0"/>
              <a:t>West-</a:t>
            </a:r>
            <a:r>
              <a:rPr lang="en-US" sz="3200" dirty="0" smtClean="0"/>
              <a:t> France and Great Britain </a:t>
            </a:r>
          </a:p>
          <a:p>
            <a:endParaRPr lang="en-US" sz="3200" dirty="0"/>
          </a:p>
          <a:p>
            <a:r>
              <a:rPr lang="en-US" sz="3200" b="1" dirty="0" smtClean="0"/>
              <a:t>East-</a:t>
            </a:r>
            <a:r>
              <a:rPr lang="en-US" sz="3200" dirty="0" smtClean="0"/>
              <a:t> Russia  </a:t>
            </a:r>
          </a:p>
          <a:p>
            <a:pPr lvl="1" indent="0"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0"/>
            <a:ext cx="7680960" cy="990600"/>
          </a:xfrm>
        </p:spPr>
        <p:txBody>
          <a:bodyPr/>
          <a:lstStyle/>
          <a:p>
            <a:pPr algn="ctr"/>
            <a:r>
              <a:rPr lang="en-US" dirty="0" smtClean="0"/>
              <a:t>War Breaks 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7985</TotalTime>
  <Words>1274</Words>
  <Application>Microsoft Office PowerPoint</Application>
  <PresentationFormat>On-screen Show (4:3)</PresentationFormat>
  <Paragraphs>240</Paragraphs>
  <Slides>77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Mylar</vt:lpstr>
      <vt:lpstr>World War I </vt:lpstr>
      <vt:lpstr>Review </vt:lpstr>
      <vt:lpstr>Causes of World War I</vt:lpstr>
      <vt:lpstr>Long Term Causes of World War I </vt:lpstr>
      <vt:lpstr>Long Term Causes of World War I </vt:lpstr>
      <vt:lpstr>Long Term Causes of World War I </vt:lpstr>
      <vt:lpstr>Long Term Causes of World War I </vt:lpstr>
      <vt:lpstr>Short Term Causes of World War I </vt:lpstr>
      <vt:lpstr>War Breaks Out </vt:lpstr>
      <vt:lpstr>War Breaks Out </vt:lpstr>
      <vt:lpstr>Writing Assignment</vt:lpstr>
      <vt:lpstr>United States Involvement </vt:lpstr>
      <vt:lpstr>LEQ: Why will the Great War be a new kind of war? </vt:lpstr>
      <vt:lpstr>United States Involvement </vt:lpstr>
      <vt:lpstr>United States Involvement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Activity (to be completed on a separate sheet of notebook paper and turned in):</vt:lpstr>
      <vt:lpstr>A New Kind of War </vt:lpstr>
      <vt:lpstr>Conditions in the Trenches </vt:lpstr>
      <vt:lpstr>New Weapons- Machine Guns </vt:lpstr>
      <vt:lpstr>New Weapons -Tanks</vt:lpstr>
      <vt:lpstr>Poison Gases </vt:lpstr>
      <vt:lpstr>Poison Gas </vt:lpstr>
      <vt:lpstr>Airplanes </vt:lpstr>
      <vt:lpstr>Dirigibles </vt:lpstr>
      <vt:lpstr>Submarine Warfare </vt:lpstr>
      <vt:lpstr>Cost and Benefit Analysis Activity</vt:lpstr>
      <vt:lpstr>LEQ: How will the Great War be fought at home? </vt:lpstr>
      <vt:lpstr>Bell Ringer </vt:lpstr>
      <vt:lpstr>Total War </vt:lpstr>
      <vt:lpstr>Government Policies </vt:lpstr>
      <vt:lpstr>Government Policies </vt:lpstr>
      <vt:lpstr>Government Policies </vt:lpstr>
      <vt:lpstr>Government Policies </vt:lpstr>
      <vt:lpstr>Women’s Role in World War I </vt:lpstr>
      <vt:lpstr>Women in Canada and US </vt:lpstr>
      <vt:lpstr>Selective Service </vt:lpstr>
      <vt:lpstr>Daylight Savings Time </vt:lpstr>
      <vt:lpstr>Analyzing Propaganda Posters-  https://www.youtube.com/watch?v=YVIdcOyeVUk </vt:lpstr>
      <vt:lpstr>LEQ: What were the results of the Great War? </vt:lpstr>
      <vt:lpstr>Bell Ringer </vt:lpstr>
      <vt:lpstr>German Collapse</vt:lpstr>
      <vt:lpstr>Wilson’s Fourteen Points </vt:lpstr>
      <vt:lpstr>A War to End All Wars </vt:lpstr>
      <vt:lpstr>The Big Three </vt:lpstr>
      <vt:lpstr>Treaty of Versailles </vt:lpstr>
      <vt:lpstr>Terms of the Treaty of Versailles- Germany – to discuss not copy  </vt:lpstr>
      <vt:lpstr>Let’s See It! </vt:lpstr>
      <vt:lpstr>League of Nations </vt:lpstr>
      <vt:lpstr>PowerPoint Presentation</vt:lpstr>
      <vt:lpstr>Balfour Declaration </vt:lpstr>
      <vt:lpstr>Middle East Crisis </vt:lpstr>
      <vt:lpstr>Cost of War </vt:lpstr>
      <vt:lpstr>Cost of War- Human Costs </vt:lpstr>
      <vt:lpstr>Cost of War- Human Costs </vt:lpstr>
      <vt:lpstr>Cost of War- Human Costs </vt:lpstr>
      <vt:lpstr>Spanish Flu</vt:lpstr>
      <vt:lpstr>PowerPoint Presentation</vt:lpstr>
      <vt:lpstr>Now Let’s See It! </vt:lpstr>
      <vt:lpstr>Cost of War- Economic Loss </vt:lpstr>
      <vt:lpstr>Cost of War- Political Changes  </vt:lpstr>
      <vt:lpstr>Cost of War- Social Change </vt:lpstr>
      <vt:lpstr>Cost of War- Unrest in Colonies </vt:lpstr>
      <vt:lpstr>Revolution in Russia </vt:lpstr>
      <vt:lpstr>Revolution in Russia </vt:lpstr>
      <vt:lpstr>Revolution in Russia </vt:lpstr>
      <vt:lpstr>Revolution in Russia </vt:lpstr>
      <vt:lpstr>Russian Revolution </vt:lpstr>
      <vt:lpstr>U.S.S.R.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Sara</dc:creator>
  <cp:lastModifiedBy>NBHS Staff</cp:lastModifiedBy>
  <cp:revision>79</cp:revision>
  <dcterms:created xsi:type="dcterms:W3CDTF">2014-04-20T23:56:54Z</dcterms:created>
  <dcterms:modified xsi:type="dcterms:W3CDTF">2015-12-08T20:08:54Z</dcterms:modified>
</cp:coreProperties>
</file>