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0"/>
  </p:notesMasterIdLst>
  <p:sldIdLst>
    <p:sldId id="270" r:id="rId2"/>
    <p:sldId id="326" r:id="rId3"/>
    <p:sldId id="256" r:id="rId4"/>
    <p:sldId id="327" r:id="rId5"/>
    <p:sldId id="271" r:id="rId6"/>
    <p:sldId id="268" r:id="rId7"/>
    <p:sldId id="269" r:id="rId8"/>
    <p:sldId id="272" r:id="rId9"/>
    <p:sldId id="273" r:id="rId10"/>
    <p:sldId id="274" r:id="rId11"/>
    <p:sldId id="258" r:id="rId12"/>
    <p:sldId id="275" r:id="rId13"/>
    <p:sldId id="276" r:id="rId14"/>
    <p:sldId id="277" r:id="rId15"/>
    <p:sldId id="278" r:id="rId16"/>
    <p:sldId id="279" r:id="rId17"/>
    <p:sldId id="280" r:id="rId18"/>
    <p:sldId id="281" r:id="rId19"/>
    <p:sldId id="282" r:id="rId20"/>
    <p:sldId id="288" r:id="rId21"/>
    <p:sldId id="328" r:id="rId22"/>
    <p:sldId id="257" r:id="rId23"/>
    <p:sldId id="259" r:id="rId24"/>
    <p:sldId id="264" r:id="rId25"/>
    <p:sldId id="283" r:id="rId26"/>
    <p:sldId id="284" r:id="rId27"/>
    <p:sldId id="285" r:id="rId28"/>
    <p:sldId id="286" r:id="rId29"/>
    <p:sldId id="287" r:id="rId30"/>
    <p:sldId id="289" r:id="rId31"/>
    <p:sldId id="290" r:id="rId32"/>
    <p:sldId id="291" r:id="rId33"/>
    <p:sldId id="292" r:id="rId34"/>
    <p:sldId id="293" r:id="rId35"/>
    <p:sldId id="294" r:id="rId36"/>
    <p:sldId id="295" r:id="rId37"/>
    <p:sldId id="296" r:id="rId38"/>
    <p:sldId id="297" r:id="rId39"/>
    <p:sldId id="298" r:id="rId40"/>
    <p:sldId id="261" r:id="rId41"/>
    <p:sldId id="262" r:id="rId42"/>
    <p:sldId id="299" r:id="rId43"/>
    <p:sldId id="331" r:id="rId44"/>
    <p:sldId id="300" r:id="rId45"/>
    <p:sldId id="329" r:id="rId46"/>
    <p:sldId id="330" r:id="rId47"/>
    <p:sldId id="333" r:id="rId48"/>
    <p:sldId id="332" r:id="rId49"/>
    <p:sldId id="263" r:id="rId50"/>
    <p:sldId id="267" r:id="rId51"/>
    <p:sldId id="265" r:id="rId52"/>
    <p:sldId id="266" r:id="rId53"/>
    <p:sldId id="334" r:id="rId54"/>
    <p:sldId id="304" r:id="rId55"/>
    <p:sldId id="305" r:id="rId56"/>
    <p:sldId id="306" r:id="rId57"/>
    <p:sldId id="307" r:id="rId58"/>
    <p:sldId id="308" r:id="rId59"/>
    <p:sldId id="309" r:id="rId60"/>
    <p:sldId id="337" r:id="rId61"/>
    <p:sldId id="310" r:id="rId62"/>
    <p:sldId id="311" r:id="rId63"/>
    <p:sldId id="312" r:id="rId64"/>
    <p:sldId id="313" r:id="rId65"/>
    <p:sldId id="314" r:id="rId66"/>
    <p:sldId id="315" r:id="rId67"/>
    <p:sldId id="316" r:id="rId68"/>
    <p:sldId id="335" r:id="rId69"/>
    <p:sldId id="318" r:id="rId70"/>
    <p:sldId id="319" r:id="rId71"/>
    <p:sldId id="320" r:id="rId72"/>
    <p:sldId id="321" r:id="rId73"/>
    <p:sldId id="322" r:id="rId74"/>
    <p:sldId id="323" r:id="rId75"/>
    <p:sldId id="324" r:id="rId76"/>
    <p:sldId id="325" r:id="rId77"/>
    <p:sldId id="338" r:id="rId78"/>
    <p:sldId id="336" r:id="rId7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164A7B9-81D3-48CB-B561-C85CFD49A00A}" type="datetimeFigureOut">
              <a:rPr lang="en-US"/>
              <a:pPr>
                <a:defRPr/>
              </a:pPr>
              <a:t>12/2/2015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B5A2AB3-4C9E-4B41-8CE0-C70C90E8C652}" type="slidenum">
              <a:rPr lang="en-US"/>
              <a:pPr>
                <a:defRPr/>
              </a:pPr>
              <a:t>‹#›</a:t>
            </a:fld>
            <a:endParaRPr lang="en-US"/>
          </a:p>
        </p:txBody>
      </p:sp>
    </p:spTree>
    <p:extLst>
      <p:ext uri="{BB962C8B-B14F-4D97-AF65-F5344CB8AC3E}">
        <p14:creationId xmlns:p14="http://schemas.microsoft.com/office/powerpoint/2010/main" val="25627199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agreed to bring about democratic reforms but later breaks his promises. After the unification of Germany, he is known as the first Kaiser of Germany. </a:t>
            </a:r>
          </a:p>
          <a:p>
            <a:endParaRPr lang="en-US" dirty="0"/>
          </a:p>
        </p:txBody>
      </p:sp>
      <p:sp>
        <p:nvSpPr>
          <p:cNvPr id="4" name="Slide Number Placeholder 3"/>
          <p:cNvSpPr>
            <a:spLocks noGrp="1"/>
          </p:cNvSpPr>
          <p:nvPr>
            <p:ph type="sldNum" sz="quarter" idx="10"/>
          </p:nvPr>
        </p:nvSpPr>
        <p:spPr/>
        <p:txBody>
          <a:bodyPr/>
          <a:lstStyle/>
          <a:p>
            <a:pPr>
              <a:defRPr/>
            </a:pPr>
            <a:fld id="{FB5A2AB3-4C9E-4B41-8CE0-C70C90E8C652}" type="slidenum">
              <a:rPr lang="en-US" smtClean="0"/>
              <a:pPr>
                <a:defRPr/>
              </a:pPr>
              <a:t>22</a:t>
            </a:fld>
            <a:endParaRPr lang="en-US"/>
          </a:p>
        </p:txBody>
      </p:sp>
    </p:spTree>
    <p:extLst>
      <p:ext uri="{BB962C8B-B14F-4D97-AF65-F5344CB8AC3E}">
        <p14:creationId xmlns:p14="http://schemas.microsoft.com/office/powerpoint/2010/main" val="2836739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FE5065B-1761-4264-85AC-E3F51F866B28}"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798493-D1F8-461E-A149-FCA798EE8FE2}" type="slidenum">
              <a:rPr lang="en-US"/>
              <a:pPr>
                <a:defRPr/>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FD6FA0-1915-417B-B212-C383AA4E2FBA}"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D133F0-5FCF-438E-B1CA-B4C6F7DCB009}" type="slidenum">
              <a:rPr lang="en-US"/>
              <a:pPr>
                <a:defRPr/>
              </a:pPr>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E77B7D-4863-4DFE-83AF-594BF32101D2}"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A8B9C-1428-4BDB-A774-CD76188C828C}" type="slidenum">
              <a:rPr lang="en-US"/>
              <a:pPr>
                <a:defRPr/>
              </a:pPr>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C56530-F7FA-4A95-9C4E-3612DEA12503}"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6FA6B3-2C24-4D9E-AE27-68F20FAA83D6}" type="slidenum">
              <a:rPr lang="en-US"/>
              <a:pPr>
                <a:defRPr/>
              </a:pPr>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BD7C6B-5A04-4E44-8104-BCCA9BCEE283}" type="datetimeFigureOut">
              <a:rPr lang="en-US"/>
              <a:pPr>
                <a:defRPr/>
              </a:pPr>
              <a:t>12/2/2015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2053AF-4E4F-4B8F-A39B-7ED90A95552C}" type="slidenum">
              <a:rPr lang="en-US"/>
              <a:pPr>
                <a:defRPr/>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5B8A37-7741-4F64-8411-D0D278615BC5}" type="datetimeFigureOut">
              <a:rPr lang="en-US"/>
              <a:pPr>
                <a:defRPr/>
              </a:pPr>
              <a:t>12/2/2015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6C6F80-FF5D-42F4-AA2D-261A5FF710D3}" type="slidenum">
              <a:rPr lang="en-US"/>
              <a:pPr>
                <a:defRPr/>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4A5FEC-315C-49D1-BD6D-C66A28B4BF5F}" type="datetimeFigureOut">
              <a:rPr lang="en-US"/>
              <a:pPr>
                <a:defRPr/>
              </a:pPr>
              <a:t>12/2/2015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6FFA40-57F9-4CD8-90C2-4AECC88C4785}" type="slidenum">
              <a:rPr lang="en-US"/>
              <a:pPr>
                <a:defRPr/>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1FCC99-8678-4555-AA62-3F5AA2AD8129}" type="datetimeFigureOut">
              <a:rPr lang="en-US"/>
              <a:pPr>
                <a:defRPr/>
              </a:pPr>
              <a:t>12/2/2015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BF6632-AB34-46E1-B1AE-DCCEF8C7F392}" type="slidenum">
              <a:rPr lang="en-US"/>
              <a:pPr>
                <a:defRPr/>
              </a:pPr>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E0C1AF-EA40-4330-9616-4CEFCF164CFA}" type="datetimeFigureOut">
              <a:rPr lang="en-US"/>
              <a:pPr>
                <a:defRPr/>
              </a:pPr>
              <a:t>12/2/2015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B9811F-9806-4B1D-935E-1510892CA504}" type="slidenum">
              <a:rPr lang="en-US"/>
              <a:pPr>
                <a:defRPr/>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FF6111-6C40-400A-9D37-4E0451EDEE73}" type="datetimeFigureOut">
              <a:rPr lang="en-US"/>
              <a:pPr>
                <a:defRPr/>
              </a:pPr>
              <a:t>12/2/2015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9A3DB3-36CD-4204-BC56-07AC6FD4C807}" type="slidenum">
              <a:rPr lang="en-US"/>
              <a:pPr>
                <a:defRPr/>
              </a:pPr>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E9F6EC-5F04-4B45-95A0-64EB7EBCADC2}" type="datetimeFigureOut">
              <a:rPr lang="en-US"/>
              <a:pPr>
                <a:defRPr/>
              </a:pPr>
              <a:t>12/2/2015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837590-674F-48AB-9A54-C878F66A1BA0}" type="slidenum">
              <a:rPr lang="en-US"/>
              <a:pPr>
                <a:defRPr/>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C770897-C23F-4FF5-8173-658E0873CFAC}" type="datetimeFigureOut">
              <a:rPr lang="en-US"/>
              <a:pPr>
                <a:defRPr/>
              </a:pPr>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9BB9309-E91E-49F8-A4F7-0CA35AF2AB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ransition spd="slow">
    <p:pull/>
  </p:transition>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iaDnA2Rwok" TargetMode="External"/><Relationship Id="rId2" Type="http://schemas.openxmlformats.org/officeDocument/2006/relationships/hyperlink" Target="Nationalism%20Powerpoint.ppt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3DfnbtRhjS8" TargetMode="External"/><Relationship Id="rId2" Type="http://schemas.openxmlformats.org/officeDocument/2006/relationships/hyperlink" Target="https://www.knowmia.com/watch/lesson/528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VxHUeHhdYz0"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E9wO-NoP7h4"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457200" y="274638"/>
            <a:ext cx="8229600" cy="487362"/>
          </a:xfrm>
        </p:spPr>
        <p:txBody>
          <a:bodyPr/>
          <a:lstStyle/>
          <a:p>
            <a:r>
              <a:rPr lang="en-US" dirty="0" smtClean="0"/>
              <a:t>Bell Ringer </a:t>
            </a:r>
          </a:p>
        </p:txBody>
      </p:sp>
      <p:sp>
        <p:nvSpPr>
          <p:cNvPr id="27651" name="Rectangle 3"/>
          <p:cNvSpPr>
            <a:spLocks noGrp="1"/>
          </p:cNvSpPr>
          <p:nvPr>
            <p:ph type="body" idx="1"/>
          </p:nvPr>
        </p:nvSpPr>
        <p:spPr/>
        <p:txBody>
          <a:bodyPr/>
          <a:lstStyle/>
          <a:p>
            <a:pPr marL="0" indent="0" algn="ctr">
              <a:buNone/>
            </a:pPr>
            <a:endParaRPr lang="en-US" sz="44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41509"/>
            <a:ext cx="8839200" cy="5864469"/>
          </a:xfrm>
          <a:prstGeom prst="rect">
            <a:avLst/>
          </a:prstGeom>
        </p:spPr>
      </p:pic>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Guiseppe</a:t>
            </a:r>
            <a:r>
              <a:rPr lang="en-US" dirty="0" smtClean="0"/>
              <a:t> Garibaldis</a:t>
            </a:r>
            <a:endParaRPr lang="en-US" dirty="0"/>
          </a:p>
        </p:txBody>
      </p:sp>
      <p:sp>
        <p:nvSpPr>
          <p:cNvPr id="3" name="Content Placeholder 2"/>
          <p:cNvSpPr>
            <a:spLocks noGrp="1"/>
          </p:cNvSpPr>
          <p:nvPr>
            <p:ph sz="half" idx="1"/>
          </p:nvPr>
        </p:nvSpPr>
        <p:spPr/>
        <p:txBody>
          <a:bodyPr/>
          <a:lstStyle/>
          <a:p>
            <a:r>
              <a:rPr lang="en-US" dirty="0" smtClean="0"/>
              <a:t>His followers - Red Shirts</a:t>
            </a:r>
          </a:p>
          <a:p>
            <a:endParaRPr lang="en-US" dirty="0"/>
          </a:p>
          <a:p>
            <a:r>
              <a:rPr lang="en-US" dirty="0" smtClean="0"/>
              <a:t>Using guerrilla warfare he gained back territory in Italy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518557"/>
            <a:ext cx="3124199" cy="4815755"/>
          </a:xfrm>
        </p:spPr>
      </p:pic>
      <p:pic>
        <p:nvPicPr>
          <p:cNvPr id="5" name="Picture 4"/>
          <p:cNvPicPr>
            <a:picLocks noChangeAspect="1"/>
          </p:cNvPicPr>
          <p:nvPr/>
        </p:nvPicPr>
        <p:blipFill>
          <a:blip r:embed="rId3"/>
          <a:srcRect/>
          <a:stretch>
            <a:fillRect/>
          </a:stretch>
        </p:blipFill>
        <p:spPr bwMode="auto">
          <a:xfrm>
            <a:off x="304800" y="375557"/>
            <a:ext cx="1717675" cy="1143000"/>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7162800" y="375557"/>
            <a:ext cx="1717675" cy="1143000"/>
          </a:xfrm>
          <a:prstGeom prst="rect">
            <a:avLst/>
          </a:prstGeom>
          <a:noFill/>
          <a:ln w="9525">
            <a:noFill/>
            <a:miter lim="800000"/>
            <a:headEnd/>
            <a:tailEnd/>
          </a:ln>
        </p:spPr>
      </p:pic>
    </p:spTree>
    <p:extLst>
      <p:ext uri="{BB962C8B-B14F-4D97-AF65-F5344CB8AC3E}">
        <p14:creationId xmlns:p14="http://schemas.microsoft.com/office/powerpoint/2010/main" val="2032933971"/>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6600" smtClean="0"/>
              <a:t>Italy </a:t>
            </a:r>
          </a:p>
        </p:txBody>
      </p:sp>
      <p:sp>
        <p:nvSpPr>
          <p:cNvPr id="3" name="Content Placeholder 2"/>
          <p:cNvSpPr>
            <a:spLocks noGrp="1"/>
          </p:cNvSpPr>
          <p:nvPr>
            <p:ph idx="1"/>
          </p:nvPr>
        </p:nvSpPr>
        <p:spPr>
          <a:xfrm>
            <a:off x="457200" y="1752600"/>
            <a:ext cx="8229600" cy="3429000"/>
          </a:xfrm>
        </p:spPr>
        <p:txBody>
          <a:bodyPr>
            <a:normAutofit/>
          </a:bodyPr>
          <a:lstStyle/>
          <a:p>
            <a:pPr>
              <a:lnSpc>
                <a:spcPct val="90000"/>
              </a:lnSpc>
            </a:pPr>
            <a:r>
              <a:rPr lang="en-US" sz="2800" dirty="0" smtClean="0"/>
              <a:t>Main figures of Italian unification:</a:t>
            </a:r>
          </a:p>
          <a:p>
            <a:pPr lvl="1">
              <a:lnSpc>
                <a:spcPct val="90000"/>
              </a:lnSpc>
            </a:pPr>
            <a:r>
              <a:rPr lang="en-US" dirty="0" smtClean="0"/>
              <a:t>Giuseppe Mazzini- the heart of Italian nationalism.</a:t>
            </a:r>
          </a:p>
          <a:p>
            <a:pPr lvl="1">
              <a:lnSpc>
                <a:spcPct val="90000"/>
              </a:lnSpc>
              <a:buFont typeface="Arial" charset="0"/>
              <a:buNone/>
            </a:pPr>
            <a:endParaRPr lang="en-US" dirty="0" smtClean="0"/>
          </a:p>
          <a:p>
            <a:pPr lvl="1">
              <a:lnSpc>
                <a:spcPct val="90000"/>
              </a:lnSpc>
            </a:pPr>
            <a:r>
              <a:rPr lang="en-US" dirty="0" err="1" smtClean="0"/>
              <a:t>Camillio</a:t>
            </a:r>
            <a:r>
              <a:rPr lang="en-US" dirty="0" smtClean="0"/>
              <a:t> di Cavour- the brain of Italian nationalism. </a:t>
            </a:r>
          </a:p>
          <a:p>
            <a:pPr lvl="1">
              <a:lnSpc>
                <a:spcPct val="90000"/>
              </a:lnSpc>
              <a:buFont typeface="Arial" charset="0"/>
              <a:buNone/>
            </a:pPr>
            <a:endParaRPr lang="en-US" dirty="0" smtClean="0"/>
          </a:p>
          <a:p>
            <a:pPr lvl="1">
              <a:lnSpc>
                <a:spcPct val="90000"/>
              </a:lnSpc>
            </a:pPr>
            <a:r>
              <a:rPr lang="en-US" dirty="0" smtClean="0"/>
              <a:t>Giuseppe Garibaldi-the sword of Italian nationalism.</a:t>
            </a:r>
          </a:p>
          <a:p>
            <a:pPr lvl="1">
              <a:lnSpc>
                <a:spcPct val="90000"/>
              </a:lnSpc>
            </a:pPr>
            <a:endParaRPr lang="en-US" dirty="0" smtClean="0"/>
          </a:p>
          <a:p>
            <a:pPr lvl="1">
              <a:lnSpc>
                <a:spcPct val="90000"/>
              </a:lnSpc>
            </a:pPr>
            <a:endParaRPr lang="en-US" dirty="0" smtClean="0"/>
          </a:p>
          <a:p>
            <a:pPr lvl="1">
              <a:lnSpc>
                <a:spcPct val="90000"/>
              </a:lnSpc>
              <a:buFont typeface="Arial" charset="0"/>
              <a:buNone/>
            </a:pPr>
            <a:endParaRPr lang="en-US" dirty="0" smtClean="0"/>
          </a:p>
        </p:txBody>
      </p:sp>
      <p:pic>
        <p:nvPicPr>
          <p:cNvPr id="17411" name="Picture 3"/>
          <p:cNvPicPr>
            <a:picLocks noChangeAspect="1"/>
          </p:cNvPicPr>
          <p:nvPr/>
        </p:nvPicPr>
        <p:blipFill>
          <a:blip r:embed="rId2"/>
          <a:srcRect/>
          <a:stretch>
            <a:fillRect/>
          </a:stretch>
        </p:blipFill>
        <p:spPr bwMode="auto">
          <a:xfrm>
            <a:off x="838200" y="381000"/>
            <a:ext cx="1717675" cy="1143000"/>
          </a:xfrm>
          <a:prstGeom prst="rect">
            <a:avLst/>
          </a:prstGeom>
          <a:noFill/>
          <a:ln w="9525">
            <a:noFill/>
            <a:miter lim="800000"/>
            <a:headEnd/>
            <a:tailEnd/>
          </a:ln>
        </p:spPr>
      </p:pic>
      <p:pic>
        <p:nvPicPr>
          <p:cNvPr id="17412" name="Picture 2"/>
          <p:cNvPicPr>
            <a:picLocks noChangeAspect="1" noChangeArrowheads="1"/>
          </p:cNvPicPr>
          <p:nvPr/>
        </p:nvPicPr>
        <p:blipFill>
          <a:blip r:embed="rId3"/>
          <a:srcRect/>
          <a:stretch>
            <a:fillRect/>
          </a:stretch>
        </p:blipFill>
        <p:spPr bwMode="auto">
          <a:xfrm>
            <a:off x="6248400" y="381000"/>
            <a:ext cx="1712913" cy="1139825"/>
          </a:xfrm>
          <a:prstGeom prst="rect">
            <a:avLst/>
          </a:prstGeom>
          <a:noFill/>
          <a:ln w="9525">
            <a:noFill/>
            <a:miter lim="800000"/>
            <a:headEnd/>
            <a:tailEnd/>
          </a:ln>
        </p:spPr>
      </p:pic>
      <p:sp>
        <p:nvSpPr>
          <p:cNvPr id="6" name="TextBox 5"/>
          <p:cNvSpPr txBox="1">
            <a:spLocks noChangeArrowheads="1"/>
          </p:cNvSpPr>
          <p:nvPr/>
        </p:nvSpPr>
        <p:spPr bwMode="auto">
          <a:xfrm>
            <a:off x="457200" y="5562600"/>
            <a:ext cx="8413750" cy="1200150"/>
          </a:xfrm>
          <a:prstGeom prst="rect">
            <a:avLst/>
          </a:prstGeom>
          <a:noFill/>
          <a:ln w="9525">
            <a:noFill/>
            <a:miter lim="800000"/>
            <a:headEnd/>
            <a:tailEnd/>
          </a:ln>
        </p:spPr>
        <p:txBody>
          <a:bodyPr>
            <a:spAutoFit/>
          </a:bodyPr>
          <a:lstStyle/>
          <a:p>
            <a:pPr algn="ctr"/>
            <a:r>
              <a:rPr lang="en-US" sz="3600" b="1">
                <a:latin typeface="Calibri" pitchFamily="34" charset="0"/>
              </a:rPr>
              <a:t>How did these three men represent the unification of Italy? </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Italy after unification:</a:t>
            </a:r>
            <a:endParaRPr lang="en-US" dirty="0"/>
          </a:p>
        </p:txBody>
      </p:sp>
      <p:sp>
        <p:nvSpPr>
          <p:cNvPr id="3" name="Content Placeholder 2"/>
          <p:cNvSpPr>
            <a:spLocks noGrp="1"/>
          </p:cNvSpPr>
          <p:nvPr>
            <p:ph sz="half" idx="1"/>
          </p:nvPr>
        </p:nvSpPr>
        <p:spPr/>
        <p:txBody>
          <a:bodyPr/>
          <a:lstStyle/>
          <a:p>
            <a:pPr marL="0" indent="0">
              <a:buNone/>
            </a:pPr>
            <a:r>
              <a:rPr lang="en-US" dirty="0" smtClean="0"/>
              <a:t>1. Italy was politically united</a:t>
            </a:r>
            <a:endParaRPr lang="en-US" dirty="0"/>
          </a:p>
          <a:p>
            <a:pPr marL="457200" lvl="1"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11085"/>
            <a:ext cx="4038600" cy="4104192"/>
          </a:xfrm>
        </p:spPr>
      </p:pic>
      <p:pic>
        <p:nvPicPr>
          <p:cNvPr id="5" name="Picture 4"/>
          <p:cNvPicPr>
            <a:picLocks noChangeAspect="1"/>
          </p:cNvPicPr>
          <p:nvPr/>
        </p:nvPicPr>
        <p:blipFill>
          <a:blip r:embed="rId3"/>
          <a:srcRect/>
          <a:stretch>
            <a:fillRect/>
          </a:stretch>
        </p:blipFill>
        <p:spPr bwMode="auto">
          <a:xfrm>
            <a:off x="1447800" y="4876800"/>
            <a:ext cx="1717675" cy="1143000"/>
          </a:xfrm>
          <a:prstGeom prst="rect">
            <a:avLst/>
          </a:prstGeom>
          <a:noFill/>
          <a:ln w="9525">
            <a:noFill/>
            <a:miter lim="800000"/>
            <a:headEnd/>
            <a:tailEnd/>
          </a:ln>
        </p:spPr>
      </p:pic>
    </p:spTree>
    <p:extLst>
      <p:ext uri="{BB962C8B-B14F-4D97-AF65-F5344CB8AC3E}">
        <p14:creationId xmlns:p14="http://schemas.microsoft.com/office/powerpoint/2010/main" val="1282317997"/>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Italy after Unification:</a:t>
            </a:r>
            <a:endParaRPr lang="en-US" dirty="0"/>
          </a:p>
        </p:txBody>
      </p:sp>
      <p:sp>
        <p:nvSpPr>
          <p:cNvPr id="3" name="Content Placeholder 2"/>
          <p:cNvSpPr>
            <a:spLocks noGrp="1"/>
          </p:cNvSpPr>
          <p:nvPr>
            <p:ph sz="half" idx="1"/>
          </p:nvPr>
        </p:nvSpPr>
        <p:spPr/>
        <p:txBody>
          <a:bodyPr/>
          <a:lstStyle/>
          <a:p>
            <a:pPr marL="0" indent="0">
              <a:buNone/>
            </a:pPr>
            <a:r>
              <a:rPr lang="en-US" dirty="0" smtClean="0"/>
              <a:t>2. Widespread poverty,  </a:t>
            </a:r>
            <a:r>
              <a:rPr lang="en-US" dirty="0"/>
              <a:t>u</a:t>
            </a:r>
            <a:r>
              <a:rPr lang="en-US" dirty="0" smtClean="0"/>
              <a:t>nemployment  and </a:t>
            </a:r>
            <a:r>
              <a:rPr lang="en-US" dirty="0"/>
              <a:t>h</a:t>
            </a:r>
            <a:r>
              <a:rPr lang="en-US" dirty="0" smtClean="0"/>
              <a:t>igh Taxes </a:t>
            </a:r>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420685"/>
            <a:ext cx="4227763" cy="4191000"/>
          </a:xfrm>
        </p:spPr>
      </p:pic>
      <p:pic>
        <p:nvPicPr>
          <p:cNvPr id="5" name="Picture 4"/>
          <p:cNvPicPr>
            <a:picLocks noChangeAspect="1"/>
          </p:cNvPicPr>
          <p:nvPr/>
        </p:nvPicPr>
        <p:blipFill>
          <a:blip r:embed="rId3"/>
          <a:srcRect/>
          <a:stretch>
            <a:fillRect/>
          </a:stretch>
        </p:blipFill>
        <p:spPr bwMode="auto">
          <a:xfrm>
            <a:off x="1163637" y="5590903"/>
            <a:ext cx="1717675" cy="1143000"/>
          </a:xfrm>
          <a:prstGeom prst="rect">
            <a:avLst/>
          </a:prstGeom>
          <a:noFill/>
          <a:ln w="9525">
            <a:noFill/>
            <a:miter lim="800000"/>
            <a:headEnd/>
            <a:tailEnd/>
          </a:ln>
        </p:spPr>
      </p:pic>
    </p:spTree>
    <p:extLst>
      <p:ext uri="{BB962C8B-B14F-4D97-AF65-F5344CB8AC3E}">
        <p14:creationId xmlns:p14="http://schemas.microsoft.com/office/powerpoint/2010/main" val="2027184805"/>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Italy after unification:</a:t>
            </a:r>
            <a:endParaRPr lang="en-US" dirty="0"/>
          </a:p>
        </p:txBody>
      </p:sp>
      <p:sp>
        <p:nvSpPr>
          <p:cNvPr id="3" name="Content Placeholder 2"/>
          <p:cNvSpPr>
            <a:spLocks noGrp="1"/>
          </p:cNvSpPr>
          <p:nvPr>
            <p:ph sz="half" idx="1"/>
          </p:nvPr>
        </p:nvSpPr>
        <p:spPr/>
        <p:txBody>
          <a:bodyPr/>
          <a:lstStyle/>
          <a:p>
            <a:pPr marL="0" indent="0">
              <a:buNone/>
            </a:pPr>
            <a:r>
              <a:rPr lang="en-US" dirty="0" smtClean="0"/>
              <a:t>3. Large numbers of Italians left Italy for the Americas </a:t>
            </a:r>
          </a:p>
          <a:p>
            <a:pPr marL="0" indent="0">
              <a:buNone/>
            </a:pPr>
            <a:endParaRPr lang="en-US" dirty="0"/>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425682"/>
            <a:ext cx="3932164" cy="4746517"/>
          </a:xfrm>
        </p:spPr>
      </p:pic>
      <p:pic>
        <p:nvPicPr>
          <p:cNvPr id="5" name="Picture 4"/>
          <p:cNvPicPr>
            <a:picLocks noChangeAspect="1"/>
          </p:cNvPicPr>
          <p:nvPr/>
        </p:nvPicPr>
        <p:blipFill>
          <a:blip r:embed="rId3"/>
          <a:srcRect/>
          <a:stretch>
            <a:fillRect/>
          </a:stretch>
        </p:blipFill>
        <p:spPr bwMode="auto">
          <a:xfrm>
            <a:off x="1600200" y="4114800"/>
            <a:ext cx="1717675" cy="1143000"/>
          </a:xfrm>
          <a:prstGeom prst="rect">
            <a:avLst/>
          </a:prstGeom>
          <a:noFill/>
          <a:ln w="9525">
            <a:noFill/>
            <a:miter lim="800000"/>
            <a:headEnd/>
            <a:tailEnd/>
          </a:ln>
        </p:spPr>
      </p:pic>
    </p:spTree>
    <p:extLst>
      <p:ext uri="{BB962C8B-B14F-4D97-AF65-F5344CB8AC3E}">
        <p14:creationId xmlns:p14="http://schemas.microsoft.com/office/powerpoint/2010/main" val="2255969256"/>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a:t>
            </a:r>
            <a:endParaRPr lang="en-US" dirty="0"/>
          </a:p>
        </p:txBody>
      </p:sp>
      <p:sp>
        <p:nvSpPr>
          <p:cNvPr id="3" name="Content Placeholder 2"/>
          <p:cNvSpPr>
            <a:spLocks noGrp="1"/>
          </p:cNvSpPr>
          <p:nvPr>
            <p:ph sz="half" idx="1"/>
          </p:nvPr>
        </p:nvSpPr>
        <p:spPr/>
        <p:txBody>
          <a:bodyPr/>
          <a:lstStyle/>
          <a:p>
            <a:pPr marL="0" indent="0">
              <a:buNone/>
            </a:pPr>
            <a:r>
              <a:rPr lang="en-US" dirty="0" smtClean="0"/>
              <a:t>1. Most males could vote, not just the wealthy elite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2133600"/>
            <a:ext cx="4557032" cy="2590800"/>
          </a:xfrm>
        </p:spPr>
      </p:pic>
      <p:pic>
        <p:nvPicPr>
          <p:cNvPr id="6" name="Picture 5"/>
          <p:cNvPicPr>
            <a:picLocks noChangeAspect="1"/>
          </p:cNvPicPr>
          <p:nvPr/>
        </p:nvPicPr>
        <p:blipFill>
          <a:blip r:embed="rId3"/>
          <a:srcRect/>
          <a:stretch>
            <a:fillRect/>
          </a:stretch>
        </p:blipFill>
        <p:spPr bwMode="auto">
          <a:xfrm>
            <a:off x="1371600" y="3886200"/>
            <a:ext cx="1717675" cy="1143000"/>
          </a:xfrm>
          <a:prstGeom prst="rect">
            <a:avLst/>
          </a:prstGeom>
          <a:noFill/>
          <a:ln w="9525">
            <a:noFill/>
            <a:miter lim="800000"/>
            <a:headEnd/>
            <a:tailEnd/>
          </a:ln>
        </p:spPr>
      </p:pic>
    </p:spTree>
    <p:extLst>
      <p:ext uri="{BB962C8B-B14F-4D97-AF65-F5344CB8AC3E}">
        <p14:creationId xmlns:p14="http://schemas.microsoft.com/office/powerpoint/2010/main" val="1353787687"/>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a:t>
            </a:r>
            <a:endParaRPr lang="en-US" dirty="0"/>
          </a:p>
        </p:txBody>
      </p:sp>
      <p:sp>
        <p:nvSpPr>
          <p:cNvPr id="3" name="Content Placeholder 2"/>
          <p:cNvSpPr>
            <a:spLocks noGrp="1"/>
          </p:cNvSpPr>
          <p:nvPr>
            <p:ph sz="half" idx="1"/>
          </p:nvPr>
        </p:nvSpPr>
        <p:spPr/>
        <p:txBody>
          <a:bodyPr/>
          <a:lstStyle/>
          <a:p>
            <a:pPr marL="0" indent="0">
              <a:buNone/>
            </a:pPr>
            <a:r>
              <a:rPr lang="en-US" dirty="0" smtClean="0"/>
              <a:t>2. Laws were put into place that limited working hours </a:t>
            </a:r>
          </a:p>
          <a:p>
            <a:pPr marL="0" indent="0">
              <a:buNone/>
            </a:pPr>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rcRect/>
          <a:stretch>
            <a:fillRect/>
          </a:stretch>
        </p:blipFill>
        <p:spPr bwMode="auto">
          <a:xfrm>
            <a:off x="1295400" y="4675909"/>
            <a:ext cx="1717675" cy="1143000"/>
          </a:xfrm>
          <a:prstGeom prst="rect">
            <a:avLst/>
          </a:prstGeom>
          <a:noFill/>
          <a:ln w="9525">
            <a:noFill/>
            <a:miter lim="800000"/>
            <a:headEnd/>
            <a:tailEnd/>
          </a:ln>
        </p:spPr>
      </p:pic>
    </p:spTree>
    <p:extLst>
      <p:ext uri="{BB962C8B-B14F-4D97-AF65-F5344CB8AC3E}">
        <p14:creationId xmlns:p14="http://schemas.microsoft.com/office/powerpoint/2010/main" val="211169127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a:t>
            </a:r>
            <a:endParaRPr lang="en-US" dirty="0"/>
          </a:p>
        </p:txBody>
      </p:sp>
      <p:sp>
        <p:nvSpPr>
          <p:cNvPr id="3" name="Content Placeholder 2"/>
          <p:cNvSpPr>
            <a:spLocks noGrp="1"/>
          </p:cNvSpPr>
          <p:nvPr>
            <p:ph sz="half" idx="1"/>
          </p:nvPr>
        </p:nvSpPr>
        <p:spPr>
          <a:xfrm>
            <a:off x="152400" y="1600200"/>
            <a:ext cx="4038600" cy="4525963"/>
          </a:xfrm>
        </p:spPr>
        <p:txBody>
          <a:bodyPr/>
          <a:lstStyle/>
          <a:p>
            <a:pPr marL="0" indent="0">
              <a:buNone/>
            </a:pPr>
            <a:r>
              <a:rPr lang="en-US" dirty="0" smtClean="0"/>
              <a:t>3. Improved infrastructure </a:t>
            </a:r>
          </a:p>
          <a:p>
            <a:endParaRPr lang="en-US" dirty="0"/>
          </a:p>
          <a:p>
            <a:pPr lvl="1"/>
            <a:r>
              <a:rPr lang="en-US" dirty="0" smtClean="0"/>
              <a:t>Improved transportation and water system </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27342" y="1752600"/>
            <a:ext cx="4788058" cy="4114799"/>
          </a:xfrm>
        </p:spPr>
      </p:pic>
      <p:pic>
        <p:nvPicPr>
          <p:cNvPr id="5" name="Picture 4"/>
          <p:cNvPicPr>
            <a:picLocks noChangeAspect="1"/>
          </p:cNvPicPr>
          <p:nvPr/>
        </p:nvPicPr>
        <p:blipFill>
          <a:blip r:embed="rId3"/>
          <a:srcRect/>
          <a:stretch>
            <a:fillRect/>
          </a:stretch>
        </p:blipFill>
        <p:spPr bwMode="auto">
          <a:xfrm>
            <a:off x="1600200" y="4191000"/>
            <a:ext cx="1717675" cy="1143000"/>
          </a:xfrm>
          <a:prstGeom prst="rect">
            <a:avLst/>
          </a:prstGeom>
          <a:noFill/>
          <a:ln w="9525">
            <a:noFill/>
            <a:miter lim="800000"/>
            <a:headEnd/>
            <a:tailEnd/>
          </a:ln>
        </p:spPr>
      </p:pic>
    </p:spTree>
    <p:extLst>
      <p:ext uri="{BB962C8B-B14F-4D97-AF65-F5344CB8AC3E}">
        <p14:creationId xmlns:p14="http://schemas.microsoft.com/office/powerpoint/2010/main" val="302381346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a:t>
            </a:r>
            <a:endParaRPr lang="en-US" dirty="0"/>
          </a:p>
        </p:txBody>
      </p:sp>
      <p:sp>
        <p:nvSpPr>
          <p:cNvPr id="3" name="Content Placeholder 2"/>
          <p:cNvSpPr>
            <a:spLocks noGrp="1"/>
          </p:cNvSpPr>
          <p:nvPr>
            <p:ph sz="half" idx="1"/>
          </p:nvPr>
        </p:nvSpPr>
        <p:spPr/>
        <p:txBody>
          <a:bodyPr/>
          <a:lstStyle/>
          <a:p>
            <a:endParaRPr lang="en-US" dirty="0"/>
          </a:p>
          <a:p>
            <a:pPr marL="0" indent="0">
              <a:buNone/>
            </a:pPr>
            <a:r>
              <a:rPr lang="en-US" dirty="0" smtClean="0"/>
              <a:t>4. The Triple Alliance- Italy, Austria-Hungary and Germany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219200"/>
            <a:ext cx="4191000" cy="4355677"/>
          </a:xfrm>
        </p:spPr>
      </p:pic>
      <p:pic>
        <p:nvPicPr>
          <p:cNvPr id="5" name="Picture 4"/>
          <p:cNvPicPr>
            <a:picLocks noChangeAspect="1"/>
          </p:cNvPicPr>
          <p:nvPr/>
        </p:nvPicPr>
        <p:blipFill>
          <a:blip r:embed="rId3"/>
          <a:srcRect/>
          <a:stretch>
            <a:fillRect/>
          </a:stretch>
        </p:blipFill>
        <p:spPr bwMode="auto">
          <a:xfrm>
            <a:off x="1447800" y="4953000"/>
            <a:ext cx="1717675" cy="1143000"/>
          </a:xfrm>
          <a:prstGeom prst="rect">
            <a:avLst/>
          </a:prstGeom>
          <a:noFill/>
          <a:ln w="9525">
            <a:noFill/>
            <a:miter lim="800000"/>
            <a:headEnd/>
            <a:tailEnd/>
          </a:ln>
        </p:spPr>
      </p:pic>
    </p:spTree>
    <p:extLst>
      <p:ext uri="{BB962C8B-B14F-4D97-AF65-F5344CB8AC3E}">
        <p14:creationId xmlns:p14="http://schemas.microsoft.com/office/powerpoint/2010/main" val="3622100440"/>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a:t>
            </a:r>
            <a:endParaRPr lang="en-US" dirty="0"/>
          </a:p>
        </p:txBody>
      </p:sp>
      <p:sp>
        <p:nvSpPr>
          <p:cNvPr id="3" name="Content Placeholder 2"/>
          <p:cNvSpPr>
            <a:spLocks noGrp="1"/>
          </p:cNvSpPr>
          <p:nvPr>
            <p:ph sz="half" idx="1"/>
          </p:nvPr>
        </p:nvSpPr>
        <p:spPr/>
        <p:txBody>
          <a:bodyPr/>
          <a:lstStyle/>
          <a:p>
            <a:r>
              <a:rPr lang="en-US" dirty="0" smtClean="0"/>
              <a:t>Italy tried to build and empire and gain control over Africa </a:t>
            </a:r>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58779"/>
            <a:ext cx="4038600" cy="4408805"/>
          </a:xfrm>
        </p:spPr>
      </p:pic>
      <p:pic>
        <p:nvPicPr>
          <p:cNvPr id="5" name="Picture 4"/>
          <p:cNvPicPr>
            <a:picLocks noChangeAspect="1"/>
          </p:cNvPicPr>
          <p:nvPr/>
        </p:nvPicPr>
        <p:blipFill>
          <a:blip r:embed="rId3"/>
          <a:srcRect/>
          <a:stretch>
            <a:fillRect/>
          </a:stretch>
        </p:blipFill>
        <p:spPr bwMode="auto">
          <a:xfrm>
            <a:off x="1447800" y="3810000"/>
            <a:ext cx="1717675" cy="1143000"/>
          </a:xfrm>
          <a:prstGeom prst="rect">
            <a:avLst/>
          </a:prstGeom>
          <a:noFill/>
          <a:ln w="9525">
            <a:noFill/>
            <a:miter lim="800000"/>
            <a:headEnd/>
            <a:tailEnd/>
          </a:ln>
        </p:spPr>
      </p:pic>
    </p:spTree>
    <p:extLst>
      <p:ext uri="{BB962C8B-B14F-4D97-AF65-F5344CB8AC3E}">
        <p14:creationId xmlns:p14="http://schemas.microsoft.com/office/powerpoint/2010/main" val="181517716"/>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04800"/>
          </a:xfrm>
        </p:spPr>
        <p:txBody>
          <a:bodyPr/>
          <a:lstStyle/>
          <a:p>
            <a:r>
              <a:rPr lang="en-US" sz="3200" b="1" u="sng" dirty="0" smtClean="0"/>
              <a:t>Bell Ringer </a:t>
            </a:r>
            <a:endParaRPr lang="en-US" sz="3200" b="1" u="sng" dirty="0"/>
          </a:p>
        </p:txBody>
      </p:sp>
      <p:sp>
        <p:nvSpPr>
          <p:cNvPr id="3" name="Content Placeholder 2"/>
          <p:cNvSpPr>
            <a:spLocks noGrp="1"/>
          </p:cNvSpPr>
          <p:nvPr>
            <p:ph idx="1"/>
          </p:nvPr>
        </p:nvSpPr>
        <p:spPr>
          <a:xfrm>
            <a:off x="381000" y="304800"/>
            <a:ext cx="8305800" cy="6324600"/>
          </a:xfrm>
        </p:spPr>
        <p:txBody>
          <a:bodyPr/>
          <a:lstStyle/>
          <a:p>
            <a:pPr marL="0" indent="0">
              <a:buNone/>
            </a:pPr>
            <a:r>
              <a:rPr lang="en-US" dirty="0"/>
              <a:t>Take up the White Man’s burden—</a:t>
            </a:r>
          </a:p>
          <a:p>
            <a:pPr marL="0" indent="0">
              <a:buNone/>
            </a:pPr>
            <a:r>
              <a:rPr lang="en-US" dirty="0"/>
              <a:t>Send forth the best ye breed</a:t>
            </a:r>
          </a:p>
          <a:p>
            <a:pPr marL="0" indent="0">
              <a:buNone/>
            </a:pPr>
            <a:r>
              <a:rPr lang="en-US" dirty="0"/>
              <a:t>Go bind your sons to exile</a:t>
            </a:r>
          </a:p>
          <a:p>
            <a:pPr marL="0" indent="0">
              <a:buNone/>
            </a:pPr>
            <a:r>
              <a:rPr lang="en-US" dirty="0"/>
              <a:t>To serve your captives’ need;</a:t>
            </a:r>
          </a:p>
          <a:p>
            <a:pPr marL="0" indent="0">
              <a:buNone/>
            </a:pPr>
            <a:r>
              <a:rPr lang="en-US" dirty="0"/>
              <a:t>To wait, in heavy harness,</a:t>
            </a:r>
          </a:p>
          <a:p>
            <a:pPr marL="0" indent="0">
              <a:buNone/>
            </a:pPr>
            <a:r>
              <a:rPr lang="en-US" dirty="0"/>
              <a:t>On fluttered folk and wild—</a:t>
            </a:r>
          </a:p>
          <a:p>
            <a:pPr marL="0" indent="0">
              <a:buNone/>
            </a:pPr>
            <a:r>
              <a:rPr lang="en-US" dirty="0"/>
              <a:t>Your new-caught, sullen peoples,</a:t>
            </a:r>
          </a:p>
          <a:p>
            <a:pPr marL="0" indent="0">
              <a:buNone/>
            </a:pPr>
            <a:r>
              <a:rPr lang="en-US" dirty="0"/>
              <a:t>Half-devil and half-child.</a:t>
            </a:r>
          </a:p>
          <a:p>
            <a:pPr marL="0" indent="0">
              <a:buNone/>
            </a:pPr>
            <a:r>
              <a:rPr lang="en-US" dirty="0" smtClean="0"/>
              <a:t>      --</a:t>
            </a:r>
            <a:r>
              <a:rPr lang="en-US" dirty="0"/>
              <a:t>Rudyard Kipling, “The White Man’s Burden</a:t>
            </a:r>
            <a:r>
              <a:rPr lang="en-US" dirty="0" smtClean="0"/>
              <a:t>”</a:t>
            </a:r>
          </a:p>
          <a:p>
            <a:pPr marL="0" indent="0">
              <a:buNone/>
            </a:pPr>
            <a:r>
              <a:rPr lang="en-US" dirty="0" smtClean="0">
                <a:solidFill>
                  <a:srgbClr val="C00000"/>
                </a:solidFill>
              </a:rPr>
              <a:t>Analyze the phrase “White Man’s Burden.” What is the phrase referring to?</a:t>
            </a:r>
            <a:endParaRPr lang="en-US" dirty="0">
              <a:solidFill>
                <a:srgbClr val="C00000"/>
              </a:solidFill>
            </a:endParaRPr>
          </a:p>
        </p:txBody>
      </p:sp>
    </p:spTree>
    <p:extLst>
      <p:ext uri="{BB962C8B-B14F-4D97-AF65-F5344CB8AC3E}">
        <p14:creationId xmlns:p14="http://schemas.microsoft.com/office/powerpoint/2010/main" val="1441560518"/>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Video Clip: </a:t>
            </a:r>
            <a:endParaRPr lang="en-US" dirty="0"/>
          </a:p>
        </p:txBody>
      </p:sp>
      <p:sp>
        <p:nvSpPr>
          <p:cNvPr id="8" name="Content Placeholder 7"/>
          <p:cNvSpPr>
            <a:spLocks noGrp="1"/>
          </p:cNvSpPr>
          <p:nvPr>
            <p:ph idx="1"/>
          </p:nvPr>
        </p:nvSpPr>
        <p:spPr/>
        <p:txBody>
          <a:bodyPr/>
          <a:lstStyle/>
          <a:p>
            <a:r>
              <a:rPr lang="en-US" dirty="0" smtClean="0">
                <a:hlinkClick r:id="rId2" action="ppaction://hlinkpres?slideindex=1&amp;slidetitle="/>
              </a:rPr>
              <a:t>Nationalism Powerpoint.pptx</a:t>
            </a:r>
            <a:r>
              <a:rPr lang="en-US" dirty="0" smtClean="0"/>
              <a:t> </a:t>
            </a:r>
          </a:p>
          <a:p>
            <a:endParaRPr lang="en-US" dirty="0"/>
          </a:p>
          <a:p>
            <a:r>
              <a:rPr lang="en-US" dirty="0">
                <a:hlinkClick r:id="rId3"/>
              </a:rPr>
              <a:t>https://</a:t>
            </a:r>
            <a:r>
              <a:rPr lang="en-US" dirty="0" smtClean="0">
                <a:hlinkClick r:id="rId3"/>
              </a:rPr>
              <a:t>www.youtube.com/watch?v=ZiaDnA2Rwok</a:t>
            </a:r>
            <a:r>
              <a:rPr lang="en-US" dirty="0" smtClean="0"/>
              <a:t> </a:t>
            </a:r>
            <a:endParaRPr lang="en-US" dirty="0"/>
          </a:p>
        </p:txBody>
      </p:sp>
    </p:spTree>
    <p:extLst>
      <p:ext uri="{BB962C8B-B14F-4D97-AF65-F5344CB8AC3E}">
        <p14:creationId xmlns:p14="http://schemas.microsoft.com/office/powerpoint/2010/main" val="956295745"/>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Unification </a:t>
            </a:r>
            <a:endParaRPr lang="en-US" dirty="0"/>
          </a:p>
        </p:txBody>
      </p:sp>
      <p:sp>
        <p:nvSpPr>
          <p:cNvPr id="3" name="Content Placeholder 2"/>
          <p:cNvSpPr>
            <a:spLocks noGrp="1"/>
          </p:cNvSpPr>
          <p:nvPr>
            <p:ph idx="1"/>
          </p:nvPr>
        </p:nvSpPr>
        <p:spPr/>
        <p:txBody>
          <a:bodyPr/>
          <a:lstStyle/>
          <a:p>
            <a:r>
              <a:rPr lang="en-US" dirty="0" smtClean="0"/>
              <a:t>A. Congress of Vienna created 39 separate states that divided Germany. These states had common culture and language- they started a movement to unite. </a:t>
            </a:r>
            <a:endParaRPr lang="en-US" dirty="0"/>
          </a:p>
        </p:txBody>
      </p:sp>
    </p:spTree>
    <p:extLst>
      <p:ext uri="{BB962C8B-B14F-4D97-AF65-F5344CB8AC3E}">
        <p14:creationId xmlns:p14="http://schemas.microsoft.com/office/powerpoint/2010/main" val="99796517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z="6600" smtClean="0"/>
              <a:t>Germany </a:t>
            </a:r>
          </a:p>
        </p:txBody>
      </p:sp>
      <p:sp>
        <p:nvSpPr>
          <p:cNvPr id="3" name="Content Placeholder 2"/>
          <p:cNvSpPr>
            <a:spLocks noGrp="1"/>
          </p:cNvSpPr>
          <p:nvPr>
            <p:ph idx="1"/>
          </p:nvPr>
        </p:nvSpPr>
        <p:spPr>
          <a:xfrm>
            <a:off x="914400" y="2057400"/>
            <a:ext cx="7407275" cy="3451225"/>
          </a:xfrm>
        </p:spPr>
        <p:txBody>
          <a:bodyPr rtlCol="0">
            <a:normAutofit/>
          </a:bodyPr>
          <a:lstStyle/>
          <a:p>
            <a:pPr fontAlgn="auto">
              <a:spcAft>
                <a:spcPts val="0"/>
              </a:spcAft>
              <a:buFont typeface="Arial" pitchFamily="34" charset="0"/>
              <a:buChar char="•"/>
              <a:defRPr/>
            </a:pPr>
            <a:r>
              <a:rPr lang="en-US" dirty="0" smtClean="0"/>
              <a:t>Steps to unification:</a:t>
            </a:r>
          </a:p>
          <a:p>
            <a:pPr marL="457200" lvl="1" indent="0" fontAlgn="auto">
              <a:spcAft>
                <a:spcPts val="0"/>
              </a:spcAft>
              <a:buNone/>
              <a:defRPr/>
            </a:pPr>
            <a:r>
              <a:rPr lang="en-US" dirty="0" smtClean="0"/>
              <a:t>1. Germans revolt against Frederick Wilhelm IV- king of Prussia</a:t>
            </a:r>
            <a:endParaRPr lang="en-US" dirty="0"/>
          </a:p>
          <a:p>
            <a:pPr marL="457200" lvl="1" indent="0" fontAlgn="auto">
              <a:spcAft>
                <a:spcPts val="0"/>
              </a:spcAft>
              <a:buNone/>
              <a:defRPr/>
            </a:pPr>
            <a:r>
              <a:rPr lang="en-US" dirty="0" smtClean="0"/>
              <a:t>2. Otto von Bismarck- Prussia’s Prime Minister. His political philosophy :</a:t>
            </a:r>
            <a:r>
              <a:rPr lang="en-US" i="1" dirty="0" smtClean="0"/>
              <a:t>realpolitik. </a:t>
            </a:r>
            <a:r>
              <a:rPr lang="en-US" dirty="0" smtClean="0"/>
              <a:t>He defends the unification of Germany through </a:t>
            </a:r>
            <a:r>
              <a:rPr lang="en-US" i="1" dirty="0" smtClean="0"/>
              <a:t>“blood and iron.”</a:t>
            </a:r>
            <a:endParaRPr lang="en-US" dirty="0"/>
          </a:p>
        </p:txBody>
      </p:sp>
      <p:pic>
        <p:nvPicPr>
          <p:cNvPr id="18435" name="Picture 3"/>
          <p:cNvPicPr>
            <a:picLocks noChangeAspect="1"/>
          </p:cNvPicPr>
          <p:nvPr/>
        </p:nvPicPr>
        <p:blipFill>
          <a:blip r:embed="rId3"/>
          <a:srcRect/>
          <a:stretch>
            <a:fillRect/>
          </a:stretch>
        </p:blipFill>
        <p:spPr bwMode="auto">
          <a:xfrm>
            <a:off x="517525" y="381000"/>
            <a:ext cx="1778000" cy="1066800"/>
          </a:xfrm>
          <a:prstGeom prst="rect">
            <a:avLst/>
          </a:prstGeom>
          <a:noFill/>
          <a:ln w="9525">
            <a:noFill/>
            <a:miter lim="800000"/>
            <a:headEnd/>
            <a:tailEnd/>
          </a:ln>
        </p:spPr>
      </p:pic>
      <p:pic>
        <p:nvPicPr>
          <p:cNvPr id="18436" name="Picture 3"/>
          <p:cNvPicPr>
            <a:picLocks noChangeAspect="1" noChangeArrowheads="1"/>
          </p:cNvPicPr>
          <p:nvPr/>
        </p:nvPicPr>
        <p:blipFill>
          <a:blip r:embed="rId4"/>
          <a:srcRect/>
          <a:stretch>
            <a:fillRect/>
          </a:stretch>
        </p:blipFill>
        <p:spPr bwMode="auto">
          <a:xfrm>
            <a:off x="6858000" y="381000"/>
            <a:ext cx="1779588" cy="10668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6600" dirty="0" smtClean="0"/>
              <a:t>Germany</a:t>
            </a:r>
            <a:r>
              <a:rPr lang="en-US" dirty="0" smtClean="0"/>
              <a:t> </a:t>
            </a:r>
          </a:p>
        </p:txBody>
      </p:sp>
      <p:sp>
        <p:nvSpPr>
          <p:cNvPr id="19458" name="Content Placeholder 2"/>
          <p:cNvSpPr>
            <a:spLocks noGrp="1"/>
          </p:cNvSpPr>
          <p:nvPr>
            <p:ph idx="1"/>
          </p:nvPr>
        </p:nvSpPr>
        <p:spPr>
          <a:xfrm>
            <a:off x="544513" y="1752600"/>
            <a:ext cx="8229600" cy="4144963"/>
          </a:xfrm>
        </p:spPr>
        <p:txBody>
          <a:bodyPr/>
          <a:lstStyle/>
          <a:p>
            <a:pPr marL="0" indent="0">
              <a:buNone/>
            </a:pPr>
            <a:r>
              <a:rPr lang="en-US" sz="3600" dirty="0" smtClean="0"/>
              <a:t>Steps to unification:</a:t>
            </a:r>
          </a:p>
          <a:p>
            <a:pPr marL="0" indent="0">
              <a:buNone/>
            </a:pPr>
            <a:r>
              <a:rPr lang="en-US" sz="3600" dirty="0" smtClean="0"/>
              <a:t>3. Zollverein- a customs union that dismantled tariff barriers between German states. </a:t>
            </a:r>
          </a:p>
          <a:p>
            <a:endParaRPr lang="en-US" dirty="0" smtClean="0"/>
          </a:p>
          <a:p>
            <a:endParaRPr lang="en-US" dirty="0" smtClean="0"/>
          </a:p>
        </p:txBody>
      </p:sp>
      <p:pic>
        <p:nvPicPr>
          <p:cNvPr id="19459" name="Picture 2"/>
          <p:cNvPicPr>
            <a:picLocks noChangeAspect="1" noChangeArrowheads="1"/>
          </p:cNvPicPr>
          <p:nvPr/>
        </p:nvPicPr>
        <p:blipFill>
          <a:blip r:embed="rId2"/>
          <a:srcRect/>
          <a:stretch>
            <a:fillRect/>
          </a:stretch>
        </p:blipFill>
        <p:spPr bwMode="auto">
          <a:xfrm>
            <a:off x="533400" y="381000"/>
            <a:ext cx="1779588" cy="1066800"/>
          </a:xfrm>
          <a:prstGeom prst="rect">
            <a:avLst/>
          </a:prstGeom>
          <a:noFill/>
          <a:ln w="9525">
            <a:noFill/>
            <a:miter lim="800000"/>
            <a:headEnd/>
            <a:tailEnd/>
          </a:ln>
        </p:spPr>
      </p:pic>
      <p:pic>
        <p:nvPicPr>
          <p:cNvPr id="19460" name="Picture 3"/>
          <p:cNvPicPr>
            <a:picLocks noChangeAspect="1" noChangeArrowheads="1"/>
          </p:cNvPicPr>
          <p:nvPr/>
        </p:nvPicPr>
        <p:blipFill>
          <a:blip r:embed="rId2"/>
          <a:srcRect/>
          <a:stretch>
            <a:fillRect/>
          </a:stretch>
        </p:blipFill>
        <p:spPr bwMode="auto">
          <a:xfrm>
            <a:off x="6705600" y="381000"/>
            <a:ext cx="1779588" cy="10668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0" y="0"/>
            <a:ext cx="9144000" cy="6370638"/>
          </a:xfrm>
          <a:prstGeom prst="rect">
            <a:avLst/>
          </a:prstGeom>
          <a:noFill/>
          <a:ln w="9525">
            <a:noFill/>
            <a:miter lim="800000"/>
            <a:headEnd/>
            <a:tailEnd/>
          </a:ln>
        </p:spPr>
        <p:txBody>
          <a:bodyPr>
            <a:spAutoFit/>
          </a:bodyPr>
          <a:lstStyle/>
          <a:p>
            <a:pPr algn="ctr"/>
            <a:r>
              <a:rPr lang="en-US" sz="2400" b="1" dirty="0">
                <a:latin typeface="Calibri" pitchFamily="34" charset="0"/>
              </a:rPr>
              <a:t>The Zollverein</a:t>
            </a:r>
            <a:br>
              <a:rPr lang="en-US" sz="2400" b="1" dirty="0">
                <a:latin typeface="Calibri" pitchFamily="34" charset="0"/>
              </a:rPr>
            </a:br>
            <a:r>
              <a:rPr lang="en-US" sz="2400" b="1" dirty="0">
                <a:latin typeface="Calibri" pitchFamily="34" charset="0"/>
              </a:rPr>
              <a:t>Leather, salmon, eels and matches,</a:t>
            </a:r>
            <a:br>
              <a:rPr lang="en-US" sz="2400" b="1" dirty="0">
                <a:latin typeface="Calibri" pitchFamily="34" charset="0"/>
              </a:rPr>
            </a:br>
            <a:r>
              <a:rPr lang="en-US" sz="2400" b="1" dirty="0">
                <a:latin typeface="Calibri" pitchFamily="34" charset="0"/>
              </a:rPr>
              <a:t>Cows and madder, paper, shears,</a:t>
            </a:r>
            <a:br>
              <a:rPr lang="en-US" sz="2400" b="1" dirty="0">
                <a:latin typeface="Calibri" pitchFamily="34" charset="0"/>
              </a:rPr>
            </a:br>
            <a:r>
              <a:rPr lang="en-US" sz="2400" b="1" dirty="0">
                <a:latin typeface="Calibri" pitchFamily="34" charset="0"/>
              </a:rPr>
              <a:t>Ham and cheese and boots and vetches,</a:t>
            </a:r>
            <a:br>
              <a:rPr lang="en-US" sz="2400" b="1" dirty="0">
                <a:latin typeface="Calibri" pitchFamily="34" charset="0"/>
              </a:rPr>
            </a:br>
            <a:r>
              <a:rPr lang="en-US" sz="2400" b="1" dirty="0">
                <a:latin typeface="Calibri" pitchFamily="34" charset="0"/>
              </a:rPr>
              <a:t>Wool and soap and yarns and beers;</a:t>
            </a:r>
            <a:br>
              <a:rPr lang="en-US" sz="2400" b="1" dirty="0">
                <a:latin typeface="Calibri" pitchFamily="34" charset="0"/>
              </a:rPr>
            </a:br>
            <a:r>
              <a:rPr lang="en-US" sz="2400" b="1" dirty="0">
                <a:latin typeface="Calibri" pitchFamily="34" charset="0"/>
              </a:rPr>
              <a:t>Gingerbread and rags and fennels,</a:t>
            </a:r>
            <a:br>
              <a:rPr lang="en-US" sz="2400" b="1" dirty="0">
                <a:latin typeface="Calibri" pitchFamily="34" charset="0"/>
              </a:rPr>
            </a:br>
            <a:r>
              <a:rPr lang="en-US" sz="2400" b="1" dirty="0">
                <a:latin typeface="Calibri" pitchFamily="34" charset="0"/>
              </a:rPr>
              <a:t>Nuts, tobacco, glasses, flax,</a:t>
            </a:r>
            <a:br>
              <a:rPr lang="en-US" sz="2400" b="1" dirty="0">
                <a:latin typeface="Calibri" pitchFamily="34" charset="0"/>
              </a:rPr>
            </a:br>
            <a:r>
              <a:rPr lang="en-US" sz="2400" b="1" dirty="0">
                <a:latin typeface="Calibri" pitchFamily="34" charset="0"/>
              </a:rPr>
              <a:t>Leather, salt, lard, dolls and funnels,</a:t>
            </a:r>
            <a:br>
              <a:rPr lang="en-US" sz="2400" b="1" dirty="0">
                <a:latin typeface="Calibri" pitchFamily="34" charset="0"/>
              </a:rPr>
            </a:br>
            <a:r>
              <a:rPr lang="en-US" sz="2400" b="1" dirty="0">
                <a:latin typeface="Calibri" pitchFamily="34" charset="0"/>
              </a:rPr>
              <a:t>Radish</a:t>
            </a:r>
            <a:r>
              <a:rPr lang="en-US" sz="2400" b="1" dirty="0" smtClean="0">
                <a:latin typeface="Calibri" pitchFamily="34" charset="0"/>
              </a:rPr>
              <a:t>, whisky</a:t>
            </a:r>
            <a:r>
              <a:rPr lang="en-US" sz="2400" b="1" dirty="0">
                <a:latin typeface="Calibri" pitchFamily="34" charset="0"/>
              </a:rPr>
              <a:t>, wax;</a:t>
            </a:r>
            <a:br>
              <a:rPr lang="en-US" sz="2400" b="1" dirty="0">
                <a:latin typeface="Calibri" pitchFamily="34" charset="0"/>
              </a:rPr>
            </a:br>
            <a:r>
              <a:rPr lang="en-US" sz="2400" b="1" dirty="0">
                <a:latin typeface="Calibri" pitchFamily="34" charset="0"/>
              </a:rPr>
              <a:t>Articles of home consumption,</a:t>
            </a:r>
            <a:br>
              <a:rPr lang="en-US" sz="2400" b="1" dirty="0">
                <a:latin typeface="Calibri" pitchFamily="34" charset="0"/>
              </a:rPr>
            </a:br>
            <a:r>
              <a:rPr lang="en-US" sz="2400" b="1" dirty="0">
                <a:latin typeface="Calibri" pitchFamily="34" charset="0"/>
              </a:rPr>
              <a:t>All our thanks are due to you!</a:t>
            </a:r>
            <a:br>
              <a:rPr lang="en-US" sz="2400" b="1" dirty="0">
                <a:latin typeface="Calibri" pitchFamily="34" charset="0"/>
              </a:rPr>
            </a:br>
            <a:r>
              <a:rPr lang="en-US" sz="2400" b="1" dirty="0">
                <a:latin typeface="Calibri" pitchFamily="34" charset="0"/>
              </a:rPr>
              <a:t>You have wrought without presumption</a:t>
            </a:r>
            <a:br>
              <a:rPr lang="en-US" sz="2400" b="1" dirty="0">
                <a:latin typeface="Calibri" pitchFamily="34" charset="0"/>
              </a:rPr>
            </a:br>
            <a:r>
              <a:rPr lang="en-US" sz="2400" b="1" dirty="0">
                <a:latin typeface="Calibri" pitchFamily="34" charset="0"/>
              </a:rPr>
              <a:t>What no intellect could do;</a:t>
            </a:r>
            <a:br>
              <a:rPr lang="en-US" sz="2400" b="1" dirty="0">
                <a:latin typeface="Calibri" pitchFamily="34" charset="0"/>
              </a:rPr>
            </a:br>
            <a:r>
              <a:rPr lang="en-US" sz="2400" b="1" dirty="0">
                <a:latin typeface="Calibri" pitchFamily="34" charset="0"/>
              </a:rPr>
              <a:t>You have made the German Nation</a:t>
            </a:r>
            <a:br>
              <a:rPr lang="en-US" sz="2400" b="1" dirty="0">
                <a:latin typeface="Calibri" pitchFamily="34" charset="0"/>
              </a:rPr>
            </a:br>
            <a:r>
              <a:rPr lang="en-US" sz="2400" b="1" dirty="0">
                <a:latin typeface="Calibri" pitchFamily="34" charset="0"/>
              </a:rPr>
              <a:t>Stand united, hand in hand,</a:t>
            </a:r>
            <a:br>
              <a:rPr lang="en-US" sz="2400" b="1" dirty="0">
                <a:latin typeface="Calibri" pitchFamily="34" charset="0"/>
              </a:rPr>
            </a:br>
            <a:r>
              <a:rPr lang="en-US" sz="2400" b="1" dirty="0">
                <a:latin typeface="Calibri" pitchFamily="34" charset="0"/>
              </a:rPr>
              <a:t>More than the Confederation</a:t>
            </a:r>
            <a:br>
              <a:rPr lang="en-US" sz="2400" b="1" dirty="0">
                <a:latin typeface="Calibri" pitchFamily="34" charset="0"/>
              </a:rPr>
            </a:br>
            <a:r>
              <a:rPr lang="en-US" sz="2400" b="1" dirty="0">
                <a:latin typeface="Calibri" pitchFamily="34" charset="0"/>
              </a:rPr>
              <a:t>Ever did for Fatherland.</a:t>
            </a:r>
          </a:p>
        </p:txBody>
      </p:sp>
      <p:sp>
        <p:nvSpPr>
          <p:cNvPr id="23554" name="TextBox 2"/>
          <p:cNvSpPr txBox="1">
            <a:spLocks noChangeArrowheads="1"/>
          </p:cNvSpPr>
          <p:nvPr/>
        </p:nvSpPr>
        <p:spPr bwMode="auto">
          <a:xfrm>
            <a:off x="685800" y="6324600"/>
            <a:ext cx="7391400" cy="646113"/>
          </a:xfrm>
          <a:prstGeom prst="rect">
            <a:avLst/>
          </a:prstGeom>
          <a:noFill/>
          <a:ln w="9525">
            <a:noFill/>
            <a:miter lim="800000"/>
            <a:headEnd/>
            <a:tailEnd/>
          </a:ln>
        </p:spPr>
        <p:txBody>
          <a:bodyPr>
            <a:spAutoFit/>
          </a:bodyPr>
          <a:lstStyle/>
          <a:p>
            <a:pPr algn="r"/>
            <a:r>
              <a:rPr lang="en-US" b="1">
                <a:latin typeface="Calibri" pitchFamily="34" charset="0"/>
              </a:rPr>
              <a:t>~Hoffmann von Fallersleben</a:t>
            </a:r>
            <a:br>
              <a:rPr lang="en-US" b="1">
                <a:latin typeface="Calibri" pitchFamily="34" charset="0"/>
              </a:rPr>
            </a:br>
            <a:endParaRPr lang="en-US">
              <a:latin typeface="Calibri" pitchFamily="34" charset="0"/>
            </a:endParaRPr>
          </a:p>
        </p:txBody>
      </p:sp>
    </p:spTree>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Germany after unification: </a:t>
            </a:r>
            <a:endParaRPr lang="en-US" dirty="0"/>
          </a:p>
        </p:txBody>
      </p:sp>
      <p:sp>
        <p:nvSpPr>
          <p:cNvPr id="4" name="Content Placeholder 3"/>
          <p:cNvSpPr>
            <a:spLocks noGrp="1"/>
          </p:cNvSpPr>
          <p:nvPr>
            <p:ph sz="half" idx="1"/>
          </p:nvPr>
        </p:nvSpPr>
        <p:spPr/>
        <p:txBody>
          <a:bodyPr/>
          <a:lstStyle/>
          <a:p>
            <a:pPr marL="0" indent="0">
              <a:buNone/>
            </a:pPr>
            <a:r>
              <a:rPr lang="en-US" dirty="0" smtClean="0"/>
              <a:t>1. Germany becomes a federal nation with 25 separate states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4800" y="1752600"/>
            <a:ext cx="4829389" cy="4191000"/>
          </a:xfrm>
        </p:spPr>
      </p:pic>
      <p:pic>
        <p:nvPicPr>
          <p:cNvPr id="6" name="Picture 2"/>
          <p:cNvPicPr>
            <a:picLocks noChangeAspect="1" noChangeArrowheads="1"/>
          </p:cNvPicPr>
          <p:nvPr/>
        </p:nvPicPr>
        <p:blipFill>
          <a:blip r:embed="rId3"/>
          <a:srcRect/>
          <a:stretch>
            <a:fillRect/>
          </a:stretch>
        </p:blipFill>
        <p:spPr bwMode="auto">
          <a:xfrm>
            <a:off x="1377806" y="4114800"/>
            <a:ext cx="1779588" cy="1066800"/>
          </a:xfrm>
          <a:prstGeom prst="rect">
            <a:avLst/>
          </a:prstGeom>
          <a:noFill/>
          <a:ln w="9525">
            <a:noFill/>
            <a:miter lim="800000"/>
            <a:headEnd/>
            <a:tailEnd/>
          </a:ln>
        </p:spPr>
      </p:pic>
    </p:spTree>
    <p:extLst>
      <p:ext uri="{BB962C8B-B14F-4D97-AF65-F5344CB8AC3E}">
        <p14:creationId xmlns:p14="http://schemas.microsoft.com/office/powerpoint/2010/main" val="465137250"/>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Germany after unification:</a:t>
            </a:r>
            <a:endParaRPr lang="en-US" dirty="0"/>
          </a:p>
        </p:txBody>
      </p:sp>
      <p:sp>
        <p:nvSpPr>
          <p:cNvPr id="3" name="Content Placeholder 2"/>
          <p:cNvSpPr>
            <a:spLocks noGrp="1"/>
          </p:cNvSpPr>
          <p:nvPr>
            <p:ph sz="half" idx="1"/>
          </p:nvPr>
        </p:nvSpPr>
        <p:spPr>
          <a:xfrm>
            <a:off x="381000" y="1676400"/>
            <a:ext cx="4038600" cy="4525963"/>
          </a:xfrm>
        </p:spPr>
        <p:txBody>
          <a:bodyPr/>
          <a:lstStyle/>
          <a:p>
            <a:pPr marL="0" indent="0">
              <a:buNone/>
            </a:pPr>
            <a:r>
              <a:rPr lang="en-US" dirty="0" smtClean="0"/>
              <a:t>2. Otto von </a:t>
            </a:r>
            <a:r>
              <a:rPr lang="en-US" dirty="0" err="1" smtClean="0"/>
              <a:t>Biskmark</a:t>
            </a:r>
            <a:r>
              <a:rPr lang="en-US" dirty="0" smtClean="0"/>
              <a:t> limits influences of the Catholic Church</a:t>
            </a:r>
          </a:p>
          <a:p>
            <a:endParaRPr lang="en-US" dirty="0"/>
          </a:p>
          <a:p>
            <a:pPr marL="0" indent="0">
              <a:buNone/>
            </a:pPr>
            <a:r>
              <a:rPr lang="en-US" dirty="0" smtClean="0"/>
              <a:t>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752600"/>
            <a:ext cx="4739271" cy="4343400"/>
          </a:xfrm>
        </p:spPr>
      </p:pic>
      <p:pic>
        <p:nvPicPr>
          <p:cNvPr id="5" name="Picture 2"/>
          <p:cNvPicPr>
            <a:picLocks noChangeAspect="1" noChangeArrowheads="1"/>
          </p:cNvPicPr>
          <p:nvPr/>
        </p:nvPicPr>
        <p:blipFill>
          <a:blip r:embed="rId3"/>
          <a:srcRect/>
          <a:stretch>
            <a:fillRect/>
          </a:stretch>
        </p:blipFill>
        <p:spPr bwMode="auto">
          <a:xfrm>
            <a:off x="1423194" y="4114800"/>
            <a:ext cx="1779588" cy="1066800"/>
          </a:xfrm>
          <a:prstGeom prst="rect">
            <a:avLst/>
          </a:prstGeom>
          <a:noFill/>
          <a:ln w="9525">
            <a:noFill/>
            <a:miter lim="800000"/>
            <a:headEnd/>
            <a:tailEnd/>
          </a:ln>
        </p:spPr>
      </p:pic>
    </p:spTree>
    <p:extLst>
      <p:ext uri="{BB962C8B-B14F-4D97-AF65-F5344CB8AC3E}">
        <p14:creationId xmlns:p14="http://schemas.microsoft.com/office/powerpoint/2010/main" val="3210086180"/>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Germany after unification:</a:t>
            </a:r>
            <a:endParaRPr lang="en-US" dirty="0"/>
          </a:p>
        </p:txBody>
      </p:sp>
      <p:sp>
        <p:nvSpPr>
          <p:cNvPr id="3" name="Content Placeholder 2"/>
          <p:cNvSpPr>
            <a:spLocks noGrp="1"/>
          </p:cNvSpPr>
          <p:nvPr>
            <p:ph sz="half" idx="1"/>
          </p:nvPr>
        </p:nvSpPr>
        <p:spPr/>
        <p:txBody>
          <a:bodyPr/>
          <a:lstStyle/>
          <a:p>
            <a:pPr marL="0" indent="0">
              <a:buNone/>
            </a:pPr>
            <a:r>
              <a:rPr lang="en-US" dirty="0" smtClean="0"/>
              <a:t>3. Germany becomes industrialized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4800" y="1600200"/>
            <a:ext cx="4572000" cy="4953000"/>
          </a:xfrm>
        </p:spPr>
      </p:pic>
      <p:pic>
        <p:nvPicPr>
          <p:cNvPr id="5" name="Picture 2"/>
          <p:cNvPicPr>
            <a:picLocks noChangeAspect="1" noChangeArrowheads="1"/>
          </p:cNvPicPr>
          <p:nvPr/>
        </p:nvPicPr>
        <p:blipFill>
          <a:blip r:embed="rId3"/>
          <a:srcRect/>
          <a:stretch>
            <a:fillRect/>
          </a:stretch>
        </p:blipFill>
        <p:spPr bwMode="auto">
          <a:xfrm>
            <a:off x="1143000" y="3733800"/>
            <a:ext cx="1779588" cy="1066800"/>
          </a:xfrm>
          <a:prstGeom prst="rect">
            <a:avLst/>
          </a:prstGeom>
          <a:noFill/>
          <a:ln w="9525">
            <a:noFill/>
            <a:miter lim="800000"/>
            <a:headEnd/>
            <a:tailEnd/>
          </a:ln>
        </p:spPr>
      </p:pic>
    </p:spTree>
    <p:extLst>
      <p:ext uri="{BB962C8B-B14F-4D97-AF65-F5344CB8AC3E}">
        <p14:creationId xmlns:p14="http://schemas.microsoft.com/office/powerpoint/2010/main" val="344474702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Germany after unification:</a:t>
            </a:r>
            <a:endParaRPr lang="en-US" dirty="0"/>
          </a:p>
        </p:txBody>
      </p:sp>
      <p:sp>
        <p:nvSpPr>
          <p:cNvPr id="3" name="Content Placeholder 2"/>
          <p:cNvSpPr>
            <a:spLocks noGrp="1"/>
          </p:cNvSpPr>
          <p:nvPr>
            <p:ph sz="half" idx="1"/>
          </p:nvPr>
        </p:nvSpPr>
        <p:spPr/>
        <p:txBody>
          <a:bodyPr/>
          <a:lstStyle/>
          <a:p>
            <a:r>
              <a:rPr lang="en-US" dirty="0" smtClean="0"/>
              <a:t>Social reforms for health, old age and disability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1752600"/>
            <a:ext cx="5069126" cy="3124200"/>
          </a:xfrm>
        </p:spPr>
      </p:pic>
      <p:pic>
        <p:nvPicPr>
          <p:cNvPr id="5" name="Picture 2"/>
          <p:cNvPicPr>
            <a:picLocks noChangeAspect="1" noChangeArrowheads="1"/>
          </p:cNvPicPr>
          <p:nvPr/>
        </p:nvPicPr>
        <p:blipFill>
          <a:blip r:embed="rId3"/>
          <a:srcRect/>
          <a:stretch>
            <a:fillRect/>
          </a:stretch>
        </p:blipFill>
        <p:spPr bwMode="auto">
          <a:xfrm>
            <a:off x="1143000" y="3810000"/>
            <a:ext cx="1779588" cy="1066800"/>
          </a:xfrm>
          <a:prstGeom prst="rect">
            <a:avLst/>
          </a:prstGeom>
          <a:noFill/>
          <a:ln w="9525">
            <a:noFill/>
            <a:miter lim="800000"/>
            <a:headEnd/>
            <a:tailEnd/>
          </a:ln>
        </p:spPr>
      </p:pic>
    </p:spTree>
    <p:extLst>
      <p:ext uri="{BB962C8B-B14F-4D97-AF65-F5344CB8AC3E}">
        <p14:creationId xmlns:p14="http://schemas.microsoft.com/office/powerpoint/2010/main" val="128687067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Germany after unification:</a:t>
            </a:r>
            <a:endParaRPr lang="en-US" dirty="0"/>
          </a:p>
        </p:txBody>
      </p:sp>
      <p:sp>
        <p:nvSpPr>
          <p:cNvPr id="3" name="Content Placeholder 2"/>
          <p:cNvSpPr>
            <a:spLocks noGrp="1"/>
          </p:cNvSpPr>
          <p:nvPr>
            <p:ph sz="half" idx="1"/>
          </p:nvPr>
        </p:nvSpPr>
        <p:spPr/>
        <p:txBody>
          <a:bodyPr/>
          <a:lstStyle/>
          <a:p>
            <a:pPr marL="0" indent="0">
              <a:buNone/>
            </a:pPr>
            <a:r>
              <a:rPr lang="en-US" dirty="0" smtClean="0"/>
              <a:t>4. Germany enters into the Triple Alliance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91000" y="1600200"/>
            <a:ext cx="4800600" cy="5029200"/>
          </a:xfrm>
        </p:spPr>
      </p:pic>
      <p:pic>
        <p:nvPicPr>
          <p:cNvPr id="5" name="Picture 2"/>
          <p:cNvPicPr>
            <a:picLocks noChangeAspect="1" noChangeArrowheads="1"/>
          </p:cNvPicPr>
          <p:nvPr/>
        </p:nvPicPr>
        <p:blipFill>
          <a:blip r:embed="rId3"/>
          <a:srcRect/>
          <a:stretch>
            <a:fillRect/>
          </a:stretch>
        </p:blipFill>
        <p:spPr bwMode="auto">
          <a:xfrm>
            <a:off x="1402412" y="3657600"/>
            <a:ext cx="1779588" cy="1066800"/>
          </a:xfrm>
          <a:prstGeom prst="rect">
            <a:avLst/>
          </a:prstGeom>
          <a:noFill/>
          <a:ln w="9525">
            <a:noFill/>
            <a:miter lim="800000"/>
            <a:headEnd/>
            <a:tailEnd/>
          </a:ln>
        </p:spPr>
      </p:pic>
    </p:spTree>
    <p:extLst>
      <p:ext uri="{BB962C8B-B14F-4D97-AF65-F5344CB8AC3E}">
        <p14:creationId xmlns:p14="http://schemas.microsoft.com/office/powerpoint/2010/main" val="207755316"/>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smtClean="0"/>
              <a:t>Nationalism </a:t>
            </a:r>
          </a:p>
        </p:txBody>
      </p:sp>
      <p:sp>
        <p:nvSpPr>
          <p:cNvPr id="14338" name="Subtitle 2"/>
          <p:cNvSpPr>
            <a:spLocks noGrp="1"/>
          </p:cNvSpPr>
          <p:nvPr>
            <p:ph type="subTitle" idx="1"/>
          </p:nvPr>
        </p:nvSpPr>
        <p:spPr/>
        <p:txBody>
          <a:bodyPr/>
          <a:lstStyle/>
          <a:p>
            <a:r>
              <a:rPr lang="en-US" smtClean="0">
                <a:solidFill>
                  <a:schemeClr val="tx1"/>
                </a:solidFill>
              </a:rPr>
              <a:t>Italy, Germany and Russia </a:t>
            </a:r>
          </a:p>
        </p:txBody>
      </p:sp>
      <p:pic>
        <p:nvPicPr>
          <p:cNvPr id="14339" name="Picture 3"/>
          <p:cNvPicPr>
            <a:picLocks noChangeAspect="1"/>
          </p:cNvPicPr>
          <p:nvPr/>
        </p:nvPicPr>
        <p:blipFill>
          <a:blip r:embed="rId2"/>
          <a:srcRect/>
          <a:stretch>
            <a:fillRect/>
          </a:stretch>
        </p:blipFill>
        <p:spPr bwMode="auto">
          <a:xfrm>
            <a:off x="838200" y="914400"/>
            <a:ext cx="1757363" cy="1168400"/>
          </a:xfrm>
          <a:prstGeom prst="rect">
            <a:avLst/>
          </a:prstGeom>
          <a:noFill/>
          <a:ln w="9525">
            <a:noFill/>
            <a:miter lim="800000"/>
            <a:headEnd/>
            <a:tailEnd/>
          </a:ln>
        </p:spPr>
      </p:pic>
      <p:pic>
        <p:nvPicPr>
          <p:cNvPr id="14340" name="Picture 6"/>
          <p:cNvPicPr>
            <a:picLocks noChangeAspect="1"/>
          </p:cNvPicPr>
          <p:nvPr/>
        </p:nvPicPr>
        <p:blipFill>
          <a:blip r:embed="rId3"/>
          <a:srcRect/>
          <a:stretch>
            <a:fillRect/>
          </a:stretch>
        </p:blipFill>
        <p:spPr bwMode="auto">
          <a:xfrm>
            <a:off x="3657600" y="914400"/>
            <a:ext cx="1871663" cy="1123950"/>
          </a:xfrm>
          <a:prstGeom prst="rect">
            <a:avLst/>
          </a:prstGeom>
          <a:noFill/>
          <a:ln w="9525">
            <a:noFill/>
            <a:miter lim="800000"/>
            <a:headEnd/>
            <a:tailEnd/>
          </a:ln>
        </p:spPr>
      </p:pic>
      <p:pic>
        <p:nvPicPr>
          <p:cNvPr id="14341" name="Picture 8"/>
          <p:cNvPicPr>
            <a:picLocks noChangeAspect="1"/>
          </p:cNvPicPr>
          <p:nvPr/>
        </p:nvPicPr>
        <p:blipFill>
          <a:blip r:embed="rId4"/>
          <a:srcRect/>
          <a:stretch>
            <a:fillRect/>
          </a:stretch>
        </p:blipFill>
        <p:spPr bwMode="auto">
          <a:xfrm>
            <a:off x="6629400" y="914400"/>
            <a:ext cx="1687513" cy="11239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Clip: </a:t>
            </a:r>
            <a:endParaRPr lang="en-US" dirty="0"/>
          </a:p>
        </p:txBody>
      </p:sp>
      <p:sp>
        <p:nvSpPr>
          <p:cNvPr id="5" name="Content Placeholder 4"/>
          <p:cNvSpPr>
            <a:spLocks noGrp="1"/>
          </p:cNvSpPr>
          <p:nvPr>
            <p:ph idx="1"/>
          </p:nvPr>
        </p:nvSpPr>
        <p:spPr/>
        <p:txBody>
          <a:bodyPr/>
          <a:lstStyle/>
          <a:p>
            <a:r>
              <a:rPr lang="en-US" dirty="0">
                <a:hlinkClick r:id="rId2"/>
              </a:rPr>
              <a:t>https://</a:t>
            </a:r>
            <a:r>
              <a:rPr lang="en-US" dirty="0" smtClean="0">
                <a:hlinkClick r:id="rId2"/>
              </a:rPr>
              <a:t>www.knowmia.com/watch/lesson/5283</a:t>
            </a:r>
            <a:endParaRPr lang="en-US" dirty="0" smtClean="0"/>
          </a:p>
          <a:p>
            <a:endParaRPr lang="en-US" dirty="0"/>
          </a:p>
          <a:p>
            <a:r>
              <a:rPr lang="en-US" dirty="0">
                <a:hlinkClick r:id="rId3"/>
              </a:rPr>
              <a:t>https://</a:t>
            </a:r>
            <a:r>
              <a:rPr lang="en-US" dirty="0" smtClean="0">
                <a:hlinkClick r:id="rId3"/>
              </a:rPr>
              <a:t>www.youtube.com/watch?v=3DfnbtRhjS8</a:t>
            </a:r>
            <a:r>
              <a:rPr lang="en-US" dirty="0" smtClean="0"/>
              <a:t> </a:t>
            </a:r>
            <a:endParaRPr lang="en-US" dirty="0"/>
          </a:p>
        </p:txBody>
      </p:sp>
    </p:spTree>
    <p:extLst>
      <p:ext uri="{BB962C8B-B14F-4D97-AF65-F5344CB8AC3E}">
        <p14:creationId xmlns:p14="http://schemas.microsoft.com/office/powerpoint/2010/main" val="2073838062"/>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a:t>
            </a:r>
            <a:endParaRPr lang="en-US" dirty="0"/>
          </a:p>
        </p:txBody>
      </p:sp>
      <p:sp>
        <p:nvSpPr>
          <p:cNvPr id="3" name="Content Placeholder 2"/>
          <p:cNvSpPr>
            <a:spLocks noGrp="1"/>
          </p:cNvSpPr>
          <p:nvPr>
            <p:ph idx="1"/>
          </p:nvPr>
        </p:nvSpPr>
        <p:spPr/>
        <p:txBody>
          <a:bodyPr/>
          <a:lstStyle/>
          <a:p>
            <a:r>
              <a:rPr lang="en-US" dirty="0" smtClean="0"/>
              <a:t>Analyze one result of German unification. </a:t>
            </a:r>
            <a:endParaRPr lang="en-US" dirty="0"/>
          </a:p>
        </p:txBody>
      </p:sp>
    </p:spTree>
    <p:extLst>
      <p:ext uri="{BB962C8B-B14F-4D97-AF65-F5344CB8AC3E}">
        <p14:creationId xmlns:p14="http://schemas.microsoft.com/office/powerpoint/2010/main" val="465349494"/>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leading to the revolution:</a:t>
            </a:r>
            <a:endParaRPr lang="en-US" dirty="0"/>
          </a:p>
        </p:txBody>
      </p:sp>
      <p:sp>
        <p:nvSpPr>
          <p:cNvPr id="4" name="Content Placeholder 3"/>
          <p:cNvSpPr>
            <a:spLocks noGrp="1"/>
          </p:cNvSpPr>
          <p:nvPr>
            <p:ph sz="half" idx="1"/>
          </p:nvPr>
        </p:nvSpPr>
        <p:spPr/>
        <p:txBody>
          <a:bodyPr/>
          <a:lstStyle/>
          <a:p>
            <a:r>
              <a:rPr lang="en-US" dirty="0" smtClean="0"/>
              <a:t>Russians wanted freedom and democracy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447799"/>
            <a:ext cx="4513250" cy="3380581"/>
          </a:xfrm>
        </p:spPr>
      </p:pic>
      <p:pic>
        <p:nvPicPr>
          <p:cNvPr id="6" name="Picture 2"/>
          <p:cNvPicPr>
            <a:picLocks noChangeAspect="1" noChangeArrowheads="1"/>
          </p:cNvPicPr>
          <p:nvPr/>
        </p:nvPicPr>
        <p:blipFill>
          <a:blip r:embed="rId3"/>
          <a:srcRect/>
          <a:stretch>
            <a:fillRect/>
          </a:stretch>
        </p:blipFill>
        <p:spPr bwMode="auto">
          <a:xfrm>
            <a:off x="1143000" y="4267200"/>
            <a:ext cx="1689100" cy="1122363"/>
          </a:xfrm>
          <a:prstGeom prst="rect">
            <a:avLst/>
          </a:prstGeom>
          <a:noFill/>
          <a:ln w="9525">
            <a:noFill/>
            <a:miter lim="800000"/>
            <a:headEnd/>
            <a:tailEnd/>
          </a:ln>
        </p:spPr>
      </p:pic>
    </p:spTree>
    <p:extLst>
      <p:ext uri="{BB962C8B-B14F-4D97-AF65-F5344CB8AC3E}">
        <p14:creationId xmlns:p14="http://schemas.microsoft.com/office/powerpoint/2010/main" val="1227932616"/>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leading to the revolution:</a:t>
            </a:r>
            <a:endParaRPr lang="en-US" dirty="0"/>
          </a:p>
        </p:txBody>
      </p:sp>
      <p:sp>
        <p:nvSpPr>
          <p:cNvPr id="3" name="Content Placeholder 2"/>
          <p:cNvSpPr>
            <a:spLocks noGrp="1"/>
          </p:cNvSpPr>
          <p:nvPr>
            <p:ph sz="half" idx="1"/>
          </p:nvPr>
        </p:nvSpPr>
        <p:spPr/>
        <p:txBody>
          <a:bodyPr/>
          <a:lstStyle/>
          <a:p>
            <a:r>
              <a:rPr lang="en-US" dirty="0" smtClean="0"/>
              <a:t>Czars resisted reform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484818"/>
            <a:ext cx="4230182" cy="4230182"/>
          </a:xfrm>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33800"/>
            <a:ext cx="16891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244462"/>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Decembrists Revolt </a:t>
            </a:r>
            <a:endParaRPr lang="en-US" dirty="0"/>
          </a:p>
        </p:txBody>
      </p:sp>
      <p:sp>
        <p:nvSpPr>
          <p:cNvPr id="3" name="Content Placeholder 2"/>
          <p:cNvSpPr>
            <a:spLocks noGrp="1"/>
          </p:cNvSpPr>
          <p:nvPr>
            <p:ph sz="half" idx="1"/>
          </p:nvPr>
        </p:nvSpPr>
        <p:spPr/>
        <p:txBody>
          <a:bodyPr/>
          <a:lstStyle/>
          <a:p>
            <a:r>
              <a:rPr lang="en-US" dirty="0" smtClean="0"/>
              <a:t>Secret society that fought the Czars rule</a:t>
            </a:r>
          </a:p>
          <a:p>
            <a:endParaRPr lang="en-US" dirty="0"/>
          </a:p>
          <a:p>
            <a:r>
              <a:rPr lang="en-US" dirty="0" smtClean="0"/>
              <a:t>Gathered at the Winter Palace to refuse alliance to new Czar Nicholas. </a:t>
            </a:r>
          </a:p>
          <a:p>
            <a:endParaRPr lang="en-US" dirty="0"/>
          </a:p>
          <a:p>
            <a:r>
              <a:rPr lang="en-US" dirty="0" smtClean="0"/>
              <a:t>Many were killed or many fled to Siberia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71600"/>
            <a:ext cx="4495800" cy="4724400"/>
          </a:xfrm>
        </p:spPr>
      </p:pic>
    </p:spTree>
    <p:extLst>
      <p:ext uri="{BB962C8B-B14F-4D97-AF65-F5344CB8AC3E}">
        <p14:creationId xmlns:p14="http://schemas.microsoft.com/office/powerpoint/2010/main" val="417781310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of Alexander II</a:t>
            </a:r>
            <a:endParaRPr lang="en-US" dirty="0"/>
          </a:p>
        </p:txBody>
      </p:sp>
      <p:sp>
        <p:nvSpPr>
          <p:cNvPr id="3" name="Content Placeholder 2"/>
          <p:cNvSpPr>
            <a:spLocks noGrp="1"/>
          </p:cNvSpPr>
          <p:nvPr>
            <p:ph sz="half" idx="1"/>
          </p:nvPr>
        </p:nvSpPr>
        <p:spPr/>
        <p:txBody>
          <a:bodyPr/>
          <a:lstStyle/>
          <a:p>
            <a:r>
              <a:rPr lang="en-US" dirty="0" smtClean="0"/>
              <a:t>Freed serfs and gave them land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74445" y="1676400"/>
            <a:ext cx="4769555" cy="3962400"/>
          </a:xfr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581400"/>
            <a:ext cx="16891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895298"/>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of Alexander II</a:t>
            </a:r>
            <a:endParaRPr lang="en-US" dirty="0"/>
          </a:p>
        </p:txBody>
      </p:sp>
      <p:sp>
        <p:nvSpPr>
          <p:cNvPr id="3" name="Content Placeholder 2"/>
          <p:cNvSpPr>
            <a:spLocks noGrp="1"/>
          </p:cNvSpPr>
          <p:nvPr>
            <p:ph sz="half" idx="1"/>
          </p:nvPr>
        </p:nvSpPr>
        <p:spPr/>
        <p:txBody>
          <a:bodyPr/>
          <a:lstStyle/>
          <a:p>
            <a:r>
              <a:rPr lang="en-US" dirty="0" smtClean="0"/>
              <a:t>Set up a new judicial system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1600200"/>
            <a:ext cx="4445326" cy="4038600"/>
          </a:xfrm>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33800"/>
            <a:ext cx="16891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7131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of Alexander II</a:t>
            </a:r>
            <a:endParaRPr lang="en-US" dirty="0"/>
          </a:p>
        </p:txBody>
      </p:sp>
      <p:sp>
        <p:nvSpPr>
          <p:cNvPr id="3" name="Content Placeholder 2"/>
          <p:cNvSpPr>
            <a:spLocks noGrp="1"/>
          </p:cNvSpPr>
          <p:nvPr>
            <p:ph sz="half" idx="1"/>
          </p:nvPr>
        </p:nvSpPr>
        <p:spPr/>
        <p:txBody>
          <a:bodyPr/>
          <a:lstStyle/>
          <a:p>
            <a:r>
              <a:rPr lang="en-US" dirty="0" smtClean="0"/>
              <a:t>Allowed local governments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9600" y="1524000"/>
            <a:ext cx="4360985" cy="4724400"/>
          </a:xfr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0"/>
            <a:ext cx="16891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377251"/>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Reforms of Alexander II</a:t>
            </a:r>
            <a:endParaRPr lang="en-US" dirty="0"/>
          </a:p>
        </p:txBody>
      </p:sp>
      <p:sp>
        <p:nvSpPr>
          <p:cNvPr id="3" name="Content Placeholder 2"/>
          <p:cNvSpPr>
            <a:spLocks noGrp="1"/>
          </p:cNvSpPr>
          <p:nvPr>
            <p:ph sz="half" idx="1"/>
          </p:nvPr>
        </p:nvSpPr>
        <p:spPr>
          <a:xfrm>
            <a:off x="457200" y="1600200"/>
            <a:ext cx="3581400" cy="4525963"/>
          </a:xfrm>
        </p:spPr>
        <p:txBody>
          <a:bodyPr/>
          <a:lstStyle/>
          <a:p>
            <a:r>
              <a:rPr lang="en-US" dirty="0" smtClean="0"/>
              <a:t>Reorganized the military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676400"/>
            <a:ext cx="5105400" cy="3142583"/>
          </a:xfr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581400"/>
            <a:ext cx="16891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926097"/>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Unrest under Czar Alexander III</a:t>
            </a:r>
            <a:endParaRPr lang="en-US" dirty="0"/>
          </a:p>
        </p:txBody>
      </p:sp>
      <p:sp>
        <p:nvSpPr>
          <p:cNvPr id="3" name="Content Placeholder 2"/>
          <p:cNvSpPr>
            <a:spLocks noGrp="1"/>
          </p:cNvSpPr>
          <p:nvPr>
            <p:ph sz="half" idx="1"/>
          </p:nvPr>
        </p:nvSpPr>
        <p:spPr/>
        <p:txBody>
          <a:bodyPr/>
          <a:lstStyle/>
          <a:p>
            <a:r>
              <a:rPr lang="en-US" dirty="0" smtClean="0"/>
              <a:t>He ended the reforms of his father </a:t>
            </a:r>
          </a:p>
          <a:p>
            <a:endParaRPr lang="en-US" dirty="0"/>
          </a:p>
          <a:p>
            <a:r>
              <a:rPr lang="en-US" dirty="0" smtClean="0"/>
              <a:t>Due to social unrest, widespread attacks of Jews began to take place </a:t>
            </a:r>
          </a:p>
          <a:p>
            <a:endParaRPr lang="en-US" dirty="0"/>
          </a:p>
          <a:p>
            <a:r>
              <a:rPr lang="en-US" dirty="0" smtClean="0"/>
              <a:t>These attacks are called </a:t>
            </a:r>
            <a:r>
              <a:rPr lang="en-US" dirty="0" err="1" smtClean="0"/>
              <a:t>Pogram</a:t>
            </a:r>
            <a:r>
              <a:rPr lang="en-US" dirty="0" smtClean="0"/>
              <a:t>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600200"/>
            <a:ext cx="3186601" cy="4142581"/>
          </a:xfrm>
        </p:spPr>
      </p:pic>
    </p:spTree>
    <p:extLst>
      <p:ext uri="{BB962C8B-B14F-4D97-AF65-F5344CB8AC3E}">
        <p14:creationId xmlns:p14="http://schemas.microsoft.com/office/powerpoint/2010/main" val="303677687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Ringer </a:t>
            </a:r>
            <a:endParaRPr lang="en-US" dirty="0"/>
          </a:p>
        </p:txBody>
      </p:sp>
      <p:sp>
        <p:nvSpPr>
          <p:cNvPr id="3" name="Content Placeholder 2"/>
          <p:cNvSpPr>
            <a:spLocks noGrp="1"/>
          </p:cNvSpPr>
          <p:nvPr>
            <p:ph idx="1"/>
          </p:nvPr>
        </p:nvSpPr>
        <p:spPr/>
        <p:txBody>
          <a:bodyPr/>
          <a:lstStyle/>
          <a:p>
            <a:r>
              <a:rPr lang="en-US" dirty="0" smtClean="0"/>
              <a:t>List three characteristics of ancient Rome. </a:t>
            </a:r>
          </a:p>
          <a:p>
            <a:pPr lvl="1"/>
            <a:r>
              <a:rPr lang="en-US" dirty="0" smtClean="0"/>
              <a:t>Government?</a:t>
            </a:r>
          </a:p>
          <a:p>
            <a:pPr lvl="1"/>
            <a:r>
              <a:rPr lang="en-US" dirty="0" smtClean="0"/>
              <a:t>Geography?</a:t>
            </a:r>
          </a:p>
          <a:p>
            <a:pPr lvl="1"/>
            <a:r>
              <a:rPr lang="en-US" dirty="0" smtClean="0"/>
              <a:t>Laws? </a:t>
            </a:r>
          </a:p>
          <a:p>
            <a:pPr lvl="1"/>
            <a:r>
              <a:rPr lang="en-US" dirty="0" smtClean="0"/>
              <a:t>Economy? </a:t>
            </a:r>
          </a:p>
          <a:p>
            <a:pPr lvl="1"/>
            <a:r>
              <a:rPr lang="en-US" dirty="0" smtClean="0"/>
              <a:t>Social Structure </a:t>
            </a:r>
            <a:endParaRPr lang="en-US" dirty="0"/>
          </a:p>
        </p:txBody>
      </p:sp>
    </p:spTree>
    <p:extLst>
      <p:ext uri="{BB962C8B-B14F-4D97-AF65-F5344CB8AC3E}">
        <p14:creationId xmlns:p14="http://schemas.microsoft.com/office/powerpoint/2010/main" val="1520380254"/>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2"/>
          <p:cNvSpPr>
            <a:spLocks noGrp="1"/>
          </p:cNvSpPr>
          <p:nvPr>
            <p:ph type="title"/>
          </p:nvPr>
        </p:nvSpPr>
        <p:spPr/>
        <p:txBody>
          <a:bodyPr/>
          <a:lstStyle/>
          <a:p>
            <a:r>
              <a:rPr lang="en-US" sz="2400" dirty="0" smtClean="0"/>
              <a:t>Reforms under Nicholas II </a:t>
            </a:r>
          </a:p>
        </p:txBody>
      </p:sp>
      <p:sp>
        <p:nvSpPr>
          <p:cNvPr id="20482" name="Content Placeholder 1"/>
          <p:cNvSpPr>
            <a:spLocks noGrp="1"/>
          </p:cNvSpPr>
          <p:nvPr>
            <p:ph idx="1"/>
          </p:nvPr>
        </p:nvSpPr>
        <p:spPr/>
        <p:txBody>
          <a:bodyPr/>
          <a:lstStyle/>
          <a:p>
            <a:r>
              <a:rPr lang="en-US" dirty="0" smtClean="0"/>
              <a:t>Trans-Siberian Railroad- link western Russia with Siberia </a:t>
            </a:r>
          </a:p>
          <a:p>
            <a:endParaRPr lang="en-US" dirty="0"/>
          </a:p>
          <a:p>
            <a:r>
              <a:rPr lang="en-US" dirty="0" smtClean="0"/>
              <a:t>Russo-Japanese War- Japan won… </a:t>
            </a:r>
          </a:p>
        </p:txBody>
      </p:sp>
      <p:pic>
        <p:nvPicPr>
          <p:cNvPr id="20483" name="Picture 2"/>
          <p:cNvPicPr>
            <a:picLocks noChangeAspect="1" noChangeArrowheads="1"/>
          </p:cNvPicPr>
          <p:nvPr/>
        </p:nvPicPr>
        <p:blipFill>
          <a:blip r:embed="rId2"/>
          <a:srcRect/>
          <a:stretch>
            <a:fillRect/>
          </a:stretch>
        </p:blipFill>
        <p:spPr bwMode="auto">
          <a:xfrm>
            <a:off x="457200" y="228600"/>
            <a:ext cx="1689100" cy="1122363"/>
          </a:xfrm>
          <a:prstGeom prst="rect">
            <a:avLst/>
          </a:prstGeom>
          <a:noFill/>
          <a:ln w="9525">
            <a:noFill/>
            <a:miter lim="800000"/>
            <a:headEnd/>
            <a:tailEnd/>
          </a:ln>
        </p:spPr>
      </p:pic>
      <p:pic>
        <p:nvPicPr>
          <p:cNvPr id="20484" name="Picture 3"/>
          <p:cNvPicPr>
            <a:picLocks noChangeAspect="1" noChangeArrowheads="1"/>
          </p:cNvPicPr>
          <p:nvPr/>
        </p:nvPicPr>
        <p:blipFill>
          <a:blip r:embed="rId2"/>
          <a:srcRect/>
          <a:stretch>
            <a:fillRect/>
          </a:stretch>
        </p:blipFill>
        <p:spPr bwMode="auto">
          <a:xfrm>
            <a:off x="7086600" y="214745"/>
            <a:ext cx="1689100" cy="112236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en-US" sz="6600" smtClean="0"/>
              <a:t>Russia</a:t>
            </a:r>
          </a:p>
        </p:txBody>
      </p:sp>
      <p:sp>
        <p:nvSpPr>
          <p:cNvPr id="2" name="Content Placeholder 1"/>
          <p:cNvSpPr>
            <a:spLocks noGrp="1"/>
          </p:cNvSpPr>
          <p:nvPr>
            <p:ph idx="1"/>
          </p:nvPr>
        </p:nvSpPr>
        <p:spPr>
          <a:xfrm>
            <a:off x="871538" y="2057400"/>
            <a:ext cx="7408862" cy="3200400"/>
          </a:xfrm>
        </p:spPr>
        <p:txBody>
          <a:bodyPr rtlCol="0">
            <a:normAutofit lnSpcReduction="10000"/>
          </a:bodyPr>
          <a:lstStyle/>
          <a:p>
            <a:pPr fontAlgn="auto">
              <a:spcAft>
                <a:spcPts val="0"/>
              </a:spcAft>
              <a:buFont typeface="Arial" pitchFamily="34" charset="0"/>
              <a:buChar char="•"/>
              <a:defRPr/>
            </a:pPr>
            <a:r>
              <a:rPr lang="en-US" sz="2800" dirty="0" smtClean="0"/>
              <a:t>Military Defeats:</a:t>
            </a:r>
          </a:p>
          <a:p>
            <a:pPr lvl="1" fontAlgn="auto">
              <a:spcAft>
                <a:spcPts val="0"/>
              </a:spcAft>
              <a:buFont typeface="Arial" pitchFamily="34" charset="0"/>
              <a:buChar char="–"/>
              <a:defRPr/>
            </a:pPr>
            <a:r>
              <a:rPr lang="en-US" dirty="0" smtClean="0"/>
              <a:t>Russia lost the Crimean War in 1855, against Great Britain, France, the Ottoman Empire, and Sardinia. </a:t>
            </a:r>
          </a:p>
          <a:p>
            <a:pPr marL="301943" lvl="1" indent="0" fontAlgn="auto">
              <a:spcAft>
                <a:spcPts val="0"/>
              </a:spcAft>
              <a:buFont typeface="Arial" pitchFamily="34" charset="0"/>
              <a:buNone/>
              <a:defRPr/>
            </a:pPr>
            <a:endParaRPr lang="en-US" dirty="0" smtClean="0"/>
          </a:p>
          <a:p>
            <a:pPr lvl="1" fontAlgn="auto">
              <a:spcAft>
                <a:spcPts val="0"/>
              </a:spcAft>
              <a:buFont typeface="Arial" pitchFamily="34" charset="0"/>
              <a:buChar char="–"/>
              <a:defRPr/>
            </a:pPr>
            <a:r>
              <a:rPr lang="en-US" dirty="0" smtClean="0"/>
              <a:t>Russia lost the Russo-Japanese War against Japan, in 1904. </a:t>
            </a:r>
            <a:endParaRPr lang="en-US" dirty="0"/>
          </a:p>
        </p:txBody>
      </p:sp>
      <p:pic>
        <p:nvPicPr>
          <p:cNvPr id="21507" name="Picture 2"/>
          <p:cNvPicPr>
            <a:picLocks noChangeAspect="1" noChangeArrowheads="1"/>
          </p:cNvPicPr>
          <p:nvPr/>
        </p:nvPicPr>
        <p:blipFill>
          <a:blip r:embed="rId2"/>
          <a:srcRect/>
          <a:stretch>
            <a:fillRect/>
          </a:stretch>
        </p:blipFill>
        <p:spPr bwMode="auto">
          <a:xfrm>
            <a:off x="1066800" y="381000"/>
            <a:ext cx="1689100" cy="1122363"/>
          </a:xfrm>
          <a:prstGeom prst="rect">
            <a:avLst/>
          </a:prstGeom>
          <a:noFill/>
          <a:ln w="9525">
            <a:noFill/>
            <a:miter lim="800000"/>
            <a:headEnd/>
            <a:tailEnd/>
          </a:ln>
        </p:spPr>
      </p:pic>
      <p:pic>
        <p:nvPicPr>
          <p:cNvPr id="21508" name="Picture 3"/>
          <p:cNvPicPr>
            <a:picLocks noChangeAspect="1" noChangeArrowheads="1"/>
          </p:cNvPicPr>
          <p:nvPr/>
        </p:nvPicPr>
        <p:blipFill>
          <a:blip r:embed="rId2"/>
          <a:srcRect/>
          <a:stretch>
            <a:fillRect/>
          </a:stretch>
        </p:blipFill>
        <p:spPr bwMode="auto">
          <a:xfrm>
            <a:off x="6477000" y="381000"/>
            <a:ext cx="1689100" cy="1122363"/>
          </a:xfrm>
          <a:prstGeom prst="rect">
            <a:avLst/>
          </a:prstGeom>
          <a:noFill/>
          <a:ln w="9525">
            <a:noFill/>
            <a:miter lim="800000"/>
            <a:headEnd/>
            <a:tailEnd/>
          </a:ln>
        </p:spPr>
      </p:pic>
      <p:sp>
        <p:nvSpPr>
          <p:cNvPr id="4" name="TextBox 3"/>
          <p:cNvSpPr txBox="1">
            <a:spLocks noChangeArrowheads="1"/>
          </p:cNvSpPr>
          <p:nvPr/>
        </p:nvSpPr>
        <p:spPr bwMode="auto">
          <a:xfrm>
            <a:off x="304800" y="5181600"/>
            <a:ext cx="8610600" cy="1200150"/>
          </a:xfrm>
          <a:prstGeom prst="rect">
            <a:avLst/>
          </a:prstGeom>
          <a:noFill/>
          <a:ln w="9525">
            <a:noFill/>
            <a:miter lim="800000"/>
            <a:headEnd/>
            <a:tailEnd/>
          </a:ln>
        </p:spPr>
        <p:txBody>
          <a:bodyPr>
            <a:spAutoFit/>
          </a:bodyPr>
          <a:lstStyle/>
          <a:p>
            <a:pPr algn="ctr"/>
            <a:r>
              <a:rPr lang="en-US" sz="3600" b="1">
                <a:latin typeface="Calibri" pitchFamily="34" charset="0"/>
              </a:rPr>
              <a:t>How did these military defeats influence Russian nationalism?</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 and WWI (complete these notes on back)</a:t>
            </a:r>
            <a:endParaRPr lang="en-US" dirty="0"/>
          </a:p>
        </p:txBody>
      </p:sp>
      <p:sp>
        <p:nvSpPr>
          <p:cNvPr id="3" name="Content Placeholder 2"/>
          <p:cNvSpPr>
            <a:spLocks noGrp="1"/>
          </p:cNvSpPr>
          <p:nvPr>
            <p:ph sz="half" idx="1"/>
          </p:nvPr>
        </p:nvSpPr>
        <p:spPr/>
        <p:txBody>
          <a:bodyPr/>
          <a:lstStyle/>
          <a:p>
            <a:r>
              <a:rPr lang="en-US" dirty="0" smtClean="0"/>
              <a:t>Groups called the Bolsheviks, led by Vladimir Lenin, followed the ideas of Communists leader Karl Marx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66328" y="4267200"/>
            <a:ext cx="2476381" cy="3318351"/>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139769"/>
            <a:ext cx="16891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24000"/>
            <a:ext cx="3668019" cy="334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4382115"/>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hlinkClick r:id="rId2"/>
              </a:rPr>
              <a:t>https://</a:t>
            </a:r>
            <a:r>
              <a:rPr lang="en-US" dirty="0" smtClean="0">
                <a:hlinkClick r:id="rId2"/>
              </a:rPr>
              <a:t>www.youtube.com/watch?v=VxHUeHhdYz0</a:t>
            </a:r>
            <a:r>
              <a:rPr lang="en-US" dirty="0" smtClean="0"/>
              <a:t> </a:t>
            </a:r>
            <a:endParaRPr lang="en-US" dirty="0"/>
          </a:p>
        </p:txBody>
      </p:sp>
    </p:spTree>
    <p:extLst>
      <p:ext uri="{BB962C8B-B14F-4D97-AF65-F5344CB8AC3E}">
        <p14:creationId xmlns:p14="http://schemas.microsoft.com/office/powerpoint/2010/main" val="3518444850"/>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lstStyle/>
          <a:p>
            <a:r>
              <a:rPr lang="en-US" dirty="0" smtClean="0"/>
              <a:t>Created a Socialists Republic</a:t>
            </a:r>
          </a:p>
          <a:p>
            <a:pPr lvl="1"/>
            <a:r>
              <a:rPr lang="en-US" dirty="0" smtClean="0"/>
              <a:t>A society with no private property, the state would collectively own and distribute all goods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537010"/>
            <a:ext cx="3124200" cy="4652342"/>
          </a:xfr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648200"/>
            <a:ext cx="1689100"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031211"/>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dirty="0" smtClean="0"/>
              <a:t>“All private ownership of land is abolished immediately without compensation. All landowners’ estates and all land belonging to the Crown, to monasteries, church lands with all their livestock and property are transferred to the disposition of the township of Land Committees.” </a:t>
            </a:r>
          </a:p>
          <a:p>
            <a:pPr marL="0" indent="0" algn="r">
              <a:buNone/>
            </a:pPr>
            <a:r>
              <a:rPr lang="en-US" dirty="0" smtClean="0"/>
              <a:t>-Vladimir Lenin, 1917</a:t>
            </a:r>
            <a:endParaRPr lang="en-US" dirty="0"/>
          </a:p>
        </p:txBody>
      </p:sp>
    </p:spTree>
    <p:extLst>
      <p:ext uri="{BB962C8B-B14F-4D97-AF65-F5344CB8AC3E}">
        <p14:creationId xmlns:p14="http://schemas.microsoft.com/office/powerpoint/2010/main" val="3396722143"/>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Soviet Union- Union of Soviet Socialist Republics </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0961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4271666"/>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 Land and Bread!” </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4514850" cy="4539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4135591"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304799"/>
            <a:ext cx="2362200" cy="216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9574049"/>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Activity- Open book to page 793</a:t>
            </a:r>
            <a:endParaRPr lang="en-US" dirty="0"/>
          </a:p>
        </p:txBody>
      </p:sp>
      <p:sp>
        <p:nvSpPr>
          <p:cNvPr id="3" name="Content Placeholder 2"/>
          <p:cNvSpPr>
            <a:spLocks noGrp="1"/>
          </p:cNvSpPr>
          <p:nvPr>
            <p:ph idx="1"/>
          </p:nvPr>
        </p:nvSpPr>
        <p:spPr/>
        <p:txBody>
          <a:bodyPr/>
          <a:lstStyle/>
          <a:p>
            <a:r>
              <a:rPr lang="en-US" dirty="0" smtClean="0"/>
              <a:t>Look for green box: Primary Sources, Lenin’s Call to Power</a:t>
            </a:r>
          </a:p>
          <a:p>
            <a:r>
              <a:rPr lang="en-US" dirty="0" smtClean="0"/>
              <a:t>In your notes, answer question 1 and 2 </a:t>
            </a:r>
            <a:endParaRPr lang="en-US" dirty="0"/>
          </a:p>
        </p:txBody>
      </p:sp>
    </p:spTree>
    <p:extLst>
      <p:ext uri="{BB962C8B-B14F-4D97-AF65-F5344CB8AC3E}">
        <p14:creationId xmlns:p14="http://schemas.microsoft.com/office/powerpoint/2010/main" val="2330337936"/>
      </p:ext>
    </p:extLst>
  </p:cSld>
  <p:clrMapOvr>
    <a:masterClrMapping/>
  </p:clrMapOvr>
  <p:transition spd="slow">
    <p:pull/>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p:txBody>
          <a:bodyPr/>
          <a:lstStyle/>
          <a:p>
            <a:endParaRPr lang="en-US" smtClean="0"/>
          </a:p>
        </p:txBody>
      </p:sp>
      <p:sp>
        <p:nvSpPr>
          <p:cNvPr id="2" name="Content Placeholder 1"/>
          <p:cNvSpPr>
            <a:spLocks noGrp="1"/>
          </p:cNvSpPr>
          <p:nvPr>
            <p:ph idx="1"/>
          </p:nvPr>
        </p:nvSpPr>
        <p:spPr>
          <a:xfrm>
            <a:off x="0" y="304800"/>
            <a:ext cx="9144000" cy="6248400"/>
          </a:xfrm>
        </p:spPr>
        <p:txBody>
          <a:bodyPr rtlCol="0">
            <a:normAutofit lnSpcReduction="10000"/>
          </a:bodyPr>
          <a:lstStyle/>
          <a:p>
            <a:pPr fontAlgn="auto">
              <a:spcAft>
                <a:spcPts val="0"/>
              </a:spcAft>
              <a:buFont typeface="Arial" pitchFamily="34" charset="0"/>
              <a:buNone/>
              <a:defRPr/>
            </a:pPr>
            <a:r>
              <a:rPr lang="en-US" sz="3600" b="1" dirty="0" smtClean="0"/>
              <a:t>“Having reached the strait, it became necessary to cross it. To have reinstated Sicily in the great Italian family was certainly a glorious achievement. But what then were we, in compliance with diplomacy, to leave our country incomplete and maimed? What of the two Calabria, and Naples, awaiting us with open arms? And the rest of Italy still enslaved by the foreigner and the priest? We were clearly bound to pass the strait, despite the utmost vigilance of the Bourbons and their adherents.” ~Giuseppe Garibaldi </a:t>
            </a:r>
          </a:p>
          <a:p>
            <a:pPr fontAlgn="auto">
              <a:spcAft>
                <a:spcPts val="0"/>
              </a:spcAft>
              <a:buFont typeface="Arial" pitchFamily="34" charset="0"/>
              <a:buChar char="•"/>
              <a:defRPr/>
            </a:pPr>
            <a:endParaRPr lang="en-US" dirty="0"/>
          </a:p>
        </p:txBody>
      </p:sp>
    </p:spTree>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Nationalism for America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201091"/>
            <a:ext cx="4343400" cy="330925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95400"/>
            <a:ext cx="3773424" cy="25603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5192" y="4114800"/>
            <a:ext cx="3901440" cy="2599944"/>
          </a:xfrm>
          <a:prstGeom prst="rect">
            <a:avLst/>
          </a:prstGeom>
        </p:spPr>
      </p:pic>
    </p:spTree>
    <p:extLst>
      <p:ext uri="{BB962C8B-B14F-4D97-AF65-F5344CB8AC3E}">
        <p14:creationId xmlns:p14="http://schemas.microsoft.com/office/powerpoint/2010/main" val="3207915229"/>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0" y="0"/>
            <a:ext cx="9144000" cy="6002338"/>
          </a:xfrm>
          <a:prstGeom prst="rect">
            <a:avLst/>
          </a:prstGeom>
          <a:noFill/>
          <a:ln w="9525">
            <a:noFill/>
            <a:miter lim="800000"/>
            <a:headEnd/>
            <a:tailEnd/>
          </a:ln>
        </p:spPr>
        <p:txBody>
          <a:bodyPr>
            <a:spAutoFit/>
          </a:bodyPr>
          <a:lstStyle/>
          <a:p>
            <a:r>
              <a:rPr lang="en-US" sz="3200" b="1">
                <a:latin typeface="Calibri" pitchFamily="34" charset="0"/>
              </a:rPr>
              <a:t>“Oh Sire, we working men and inhabitants of St. Petersburg, our wives, our children and our parents, helpless and aged women and men have come to you our ruler, in search of justice and protection. We are beggars, we are oppressed and overburdened with work, we are insulted, as slaves. The moment has come for us when death would be better than the prolongation of our intolerable suffering. We are seeking here our last salvation. Do not refuse to help your people. Destroy the wall between yourself and your people.”</a:t>
            </a:r>
          </a:p>
          <a:p>
            <a:pPr algn="r"/>
            <a:r>
              <a:rPr lang="en-US" sz="3200" b="1">
                <a:latin typeface="Calibri" pitchFamily="34" charset="0"/>
              </a:rPr>
              <a:t>~Father Gapon, Russia, 1906</a:t>
            </a:r>
          </a:p>
        </p:txBody>
      </p:sp>
    </p:spTree>
  </p:cSld>
  <p:clrMapOvr>
    <a:masterClrMapping/>
  </p:clrMapOvr>
  <p:transition spd="slow">
    <p:pull/>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death in the snow.jpg"/>
          <p:cNvPicPr>
            <a:picLocks noChangeAspect="1"/>
          </p:cNvPicPr>
          <p:nvPr/>
        </p:nvPicPr>
        <p:blipFill>
          <a:blip r:embed="rId2"/>
          <a:srcRect/>
          <a:stretch>
            <a:fillRect/>
          </a:stretch>
        </p:blipFill>
        <p:spPr bwMode="auto">
          <a:xfrm>
            <a:off x="0" y="0"/>
            <a:ext cx="7927975" cy="6858000"/>
          </a:xfrm>
          <a:prstGeom prst="rect">
            <a:avLst/>
          </a:prstGeom>
          <a:noFill/>
          <a:ln w="9525">
            <a:noFill/>
            <a:miter lim="800000"/>
            <a:headEnd/>
            <a:tailEnd/>
          </a:ln>
        </p:spPr>
      </p:pic>
      <p:sp>
        <p:nvSpPr>
          <p:cNvPr id="25602" name="TextBox 2"/>
          <p:cNvSpPr txBox="1">
            <a:spLocks noChangeArrowheads="1"/>
          </p:cNvSpPr>
          <p:nvPr/>
        </p:nvSpPr>
        <p:spPr bwMode="auto">
          <a:xfrm>
            <a:off x="8001000" y="4495800"/>
            <a:ext cx="1143000" cy="1477963"/>
          </a:xfrm>
          <a:prstGeom prst="rect">
            <a:avLst/>
          </a:prstGeom>
          <a:noFill/>
          <a:ln w="9525">
            <a:noFill/>
            <a:miter lim="800000"/>
            <a:headEnd/>
            <a:tailEnd/>
          </a:ln>
        </p:spPr>
        <p:txBody>
          <a:bodyPr>
            <a:spAutoFit/>
          </a:bodyPr>
          <a:lstStyle/>
          <a:p>
            <a:pPr algn="ctr"/>
            <a:r>
              <a:rPr lang="en-US" b="1">
                <a:latin typeface="Calibri" pitchFamily="34" charset="0"/>
              </a:rPr>
              <a:t>“Death in Snow”</a:t>
            </a:r>
          </a:p>
          <a:p>
            <a:pPr algn="ctr"/>
            <a:r>
              <a:rPr lang="en-US" b="1">
                <a:latin typeface="Calibri" pitchFamily="34" charset="0"/>
              </a:rPr>
              <a:t>By:</a:t>
            </a:r>
          </a:p>
          <a:p>
            <a:pPr algn="ctr"/>
            <a:r>
              <a:rPr lang="en-US" b="1">
                <a:latin typeface="Calibri" pitchFamily="34" charset="0"/>
              </a:rPr>
              <a:t>Vladmir</a:t>
            </a:r>
          </a:p>
          <a:p>
            <a:pPr algn="ctr"/>
            <a:r>
              <a:rPr lang="en-US" b="1">
                <a:latin typeface="Calibri" pitchFamily="34" charset="0"/>
              </a:rPr>
              <a:t>Makovsky</a:t>
            </a:r>
          </a:p>
        </p:txBody>
      </p:sp>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219200" y="457200"/>
            <a:ext cx="7086600" cy="2289175"/>
          </a:xfrm>
          <a:prstGeom prst="rect">
            <a:avLst/>
          </a:prstGeom>
          <a:noFill/>
          <a:ln w="9525">
            <a:noFill/>
            <a:miter lim="800000"/>
            <a:headEnd/>
            <a:tailEnd/>
          </a:ln>
          <a:effectLst/>
        </p:spPr>
        <p:txBody>
          <a:bodyPr>
            <a:spAutoFit/>
          </a:bodyPr>
          <a:lstStyle/>
          <a:p>
            <a:pPr algn="ctr">
              <a:spcBef>
                <a:spcPct val="50000"/>
              </a:spcBef>
            </a:pPr>
            <a:r>
              <a:rPr lang="en-US" sz="3600" b="1" dirty="0"/>
              <a:t>Explain the three most important factors that helped with the unification of Italy and Germany.</a:t>
            </a:r>
            <a:r>
              <a:rPr lang="en-US" dirty="0"/>
              <a:t> </a:t>
            </a:r>
          </a:p>
        </p:txBody>
      </p:sp>
    </p:spTree>
  </p:cSld>
  <p:clrMapOvr>
    <a:masterClrMapping/>
  </p:clrMapOvr>
  <p:transition spd="slow">
    <p:pull/>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Up </a:t>
            </a:r>
            <a:endParaRPr lang="en-US" dirty="0"/>
          </a:p>
        </p:txBody>
      </p:sp>
      <p:sp>
        <p:nvSpPr>
          <p:cNvPr id="3" name="Content Placeholder 2"/>
          <p:cNvSpPr>
            <a:spLocks noGrp="1"/>
          </p:cNvSpPr>
          <p:nvPr>
            <p:ph idx="1"/>
          </p:nvPr>
        </p:nvSpPr>
        <p:spPr/>
        <p:txBody>
          <a:bodyPr/>
          <a:lstStyle/>
          <a:p>
            <a:r>
              <a:rPr lang="en-US" dirty="0" smtClean="0"/>
              <a:t>Take out your Standard 7 Vocabulary List (you received it on Friday) </a:t>
            </a:r>
          </a:p>
          <a:p>
            <a:endParaRPr lang="en-US" dirty="0"/>
          </a:p>
          <a:p>
            <a:r>
              <a:rPr lang="en-US" dirty="0" smtClean="0"/>
              <a:t>We are going to review vocabulary terms. </a:t>
            </a:r>
            <a:endParaRPr lang="en-US" dirty="0"/>
          </a:p>
        </p:txBody>
      </p:sp>
    </p:spTree>
    <p:extLst>
      <p:ext uri="{BB962C8B-B14F-4D97-AF65-F5344CB8AC3E}">
        <p14:creationId xmlns:p14="http://schemas.microsoft.com/office/powerpoint/2010/main" val="3231117228"/>
      </p:ext>
    </p:extLst>
  </p:cSld>
  <p:clrMapOvr>
    <a:masterClrMapping/>
  </p:clrMapOvr>
  <p:transition spd="slow">
    <p:pull/>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Imperialism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0"/>
            <a:ext cx="9144000" cy="6096000"/>
          </a:xfrm>
        </p:spPr>
      </p:pic>
    </p:spTree>
    <p:extLst>
      <p:ext uri="{BB962C8B-B14F-4D97-AF65-F5344CB8AC3E}">
        <p14:creationId xmlns:p14="http://schemas.microsoft.com/office/powerpoint/2010/main" val="490524167"/>
      </p:ext>
    </p:extLst>
  </p:cSld>
  <p:clrMapOvr>
    <a:masterClrMapping/>
  </p:clrMapOvr>
  <p:transition spd="slow">
    <p:pull/>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Reasons for Imperialism </a:t>
            </a:r>
            <a:endParaRPr lang="en-US" dirty="0"/>
          </a:p>
        </p:txBody>
      </p:sp>
      <p:sp>
        <p:nvSpPr>
          <p:cNvPr id="5" name="Content Placeholder 4"/>
          <p:cNvSpPr>
            <a:spLocks noGrp="1"/>
          </p:cNvSpPr>
          <p:nvPr>
            <p:ph sz="half" idx="1"/>
          </p:nvPr>
        </p:nvSpPr>
        <p:spPr/>
        <p:txBody>
          <a:bodyPr/>
          <a:lstStyle/>
          <a:p>
            <a:r>
              <a:rPr lang="en-US" dirty="0" smtClean="0"/>
              <a:t>European advances in technology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9328" y="1600200"/>
            <a:ext cx="4388786" cy="4495800"/>
          </a:xfrm>
        </p:spPr>
      </p:pic>
    </p:spTree>
    <p:extLst>
      <p:ext uri="{BB962C8B-B14F-4D97-AF65-F5344CB8AC3E}">
        <p14:creationId xmlns:p14="http://schemas.microsoft.com/office/powerpoint/2010/main" val="3537779199"/>
      </p:ext>
    </p:extLst>
  </p:cSld>
  <p:clrMapOvr>
    <a:masterClrMapping/>
  </p:clrMapOvr>
  <p:transition spd="slow">
    <p:pull/>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Imperialism </a:t>
            </a:r>
            <a:endParaRPr lang="en-US" dirty="0"/>
          </a:p>
        </p:txBody>
      </p:sp>
      <p:sp>
        <p:nvSpPr>
          <p:cNvPr id="3" name="Content Placeholder 2"/>
          <p:cNvSpPr>
            <a:spLocks noGrp="1"/>
          </p:cNvSpPr>
          <p:nvPr>
            <p:ph sz="half" idx="1"/>
          </p:nvPr>
        </p:nvSpPr>
        <p:spPr/>
        <p:txBody>
          <a:bodyPr/>
          <a:lstStyle/>
          <a:p>
            <a:r>
              <a:rPr lang="en-US" dirty="0" smtClean="0"/>
              <a:t>Weak empires in Asia and Africa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63013" y="1447800"/>
            <a:ext cx="3671387" cy="4914305"/>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2590800"/>
            <a:ext cx="2706965" cy="4074695"/>
          </a:xfrm>
          <a:prstGeom prst="rect">
            <a:avLst/>
          </a:prstGeom>
        </p:spPr>
      </p:pic>
    </p:spTree>
    <p:extLst>
      <p:ext uri="{BB962C8B-B14F-4D97-AF65-F5344CB8AC3E}">
        <p14:creationId xmlns:p14="http://schemas.microsoft.com/office/powerpoint/2010/main" val="1565157573"/>
      </p:ext>
    </p:extLst>
  </p:cSld>
  <p:clrMapOvr>
    <a:masterClrMapping/>
  </p:clrMapOvr>
  <p:transition spd="slow">
    <p:pull/>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Imperialism </a:t>
            </a:r>
            <a:endParaRPr lang="en-US" dirty="0"/>
          </a:p>
        </p:txBody>
      </p:sp>
      <p:sp>
        <p:nvSpPr>
          <p:cNvPr id="3" name="Content Placeholder 2"/>
          <p:cNvSpPr>
            <a:spLocks noGrp="1"/>
          </p:cNvSpPr>
          <p:nvPr>
            <p:ph sz="half" idx="1"/>
          </p:nvPr>
        </p:nvSpPr>
        <p:spPr/>
        <p:txBody>
          <a:bodyPr/>
          <a:lstStyle/>
          <a:p>
            <a:r>
              <a:rPr lang="en-US" dirty="0" smtClean="0"/>
              <a:t>British East India Company swept in with armies and took over control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524000"/>
            <a:ext cx="4343400" cy="4876800"/>
          </a:xfrm>
        </p:spPr>
      </p:pic>
    </p:spTree>
    <p:extLst>
      <p:ext uri="{BB962C8B-B14F-4D97-AF65-F5344CB8AC3E}">
        <p14:creationId xmlns:p14="http://schemas.microsoft.com/office/powerpoint/2010/main" val="3739208985"/>
      </p:ext>
    </p:extLst>
  </p:cSld>
  <p:clrMapOvr>
    <a:masterClrMapping/>
  </p:clrMapOvr>
  <p:transition spd="slow">
    <p:pull/>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Imperialism </a:t>
            </a:r>
            <a:endParaRPr lang="en-US" dirty="0"/>
          </a:p>
        </p:txBody>
      </p:sp>
      <p:sp>
        <p:nvSpPr>
          <p:cNvPr id="3" name="Content Placeholder 2"/>
          <p:cNvSpPr>
            <a:spLocks noGrp="1"/>
          </p:cNvSpPr>
          <p:nvPr>
            <p:ph sz="half" idx="1"/>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1371600"/>
            <a:ext cx="8153400" cy="5043055"/>
          </a:xfrm>
        </p:spPr>
      </p:pic>
    </p:spTree>
    <p:extLst>
      <p:ext uri="{BB962C8B-B14F-4D97-AF65-F5344CB8AC3E}">
        <p14:creationId xmlns:p14="http://schemas.microsoft.com/office/powerpoint/2010/main" val="815038769"/>
      </p:ext>
    </p:extLst>
  </p:cSld>
  <p:clrMapOvr>
    <a:masterClrMapping/>
  </p:clrMapOvr>
  <p:transition spd="slow">
    <p:pull/>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Imperialism </a:t>
            </a:r>
            <a:endParaRPr lang="en-US" dirty="0"/>
          </a:p>
        </p:txBody>
      </p:sp>
      <p:sp>
        <p:nvSpPr>
          <p:cNvPr id="3" name="Content Placeholder 2"/>
          <p:cNvSpPr>
            <a:spLocks noGrp="1"/>
          </p:cNvSpPr>
          <p:nvPr>
            <p:ph sz="half" idx="1"/>
          </p:nvPr>
        </p:nvSpPr>
        <p:spPr/>
        <p:txBody>
          <a:bodyPr/>
          <a:lstStyle/>
          <a:p>
            <a:r>
              <a:rPr lang="en-US" dirty="0" smtClean="0"/>
              <a:t>Social Darwinism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447800"/>
            <a:ext cx="4800600" cy="4800600"/>
          </a:xfrm>
        </p:spPr>
      </p:pic>
    </p:spTree>
    <p:extLst>
      <p:ext uri="{BB962C8B-B14F-4D97-AF65-F5344CB8AC3E}">
        <p14:creationId xmlns:p14="http://schemas.microsoft.com/office/powerpoint/2010/main" val="2660456999"/>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3865"/>
          </a:xfrm>
          <a:prstGeom prst="rect">
            <a:avLst/>
          </a:prstGeom>
        </p:spPr>
      </p:pic>
    </p:spTree>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457200" y="381000"/>
            <a:ext cx="8229600" cy="5745163"/>
          </a:xfrm>
        </p:spPr>
        <p:txBody>
          <a:bodyPr/>
          <a:lstStyle/>
          <a:p>
            <a:pPr marL="0" marR="0">
              <a:lnSpc>
                <a:spcPct val="115000"/>
              </a:lnSpc>
              <a:spcBef>
                <a:spcPts val="900"/>
              </a:spcBef>
              <a:spcAft>
                <a:spcPts val="900"/>
              </a:spcAft>
            </a:pPr>
            <a:r>
              <a:rPr lang="en-US" sz="2800" dirty="0">
                <a:solidFill>
                  <a:srgbClr val="900028"/>
                </a:solidFill>
                <a:latin typeface="Times New Roman"/>
                <a:ea typeface="Times New Roman"/>
                <a:cs typeface="Times New Roman"/>
              </a:rPr>
              <a:t>Rudyard Kipling, The White Man's Burden, 1899</a:t>
            </a:r>
            <a:endParaRPr lang="en-US" sz="1200" dirty="0">
              <a:ea typeface="Calibri"/>
              <a:cs typeface="Times New Roman"/>
            </a:endParaRPr>
          </a:p>
          <a:p>
            <a:pPr marL="0" marR="0">
              <a:lnSpc>
                <a:spcPct val="115000"/>
              </a:lnSpc>
              <a:spcBef>
                <a:spcPts val="0"/>
              </a:spcBef>
              <a:spcAft>
                <a:spcPts val="1000"/>
              </a:spcAft>
            </a:pPr>
            <a:r>
              <a:rPr lang="en-US" sz="1200" dirty="0">
                <a:ea typeface="Calibri"/>
                <a:cs typeface="Times New Roman"/>
              </a:rPr>
              <a:t> </a:t>
            </a:r>
          </a:p>
          <a:p>
            <a:pPr marL="0" marR="0">
              <a:lnSpc>
                <a:spcPct val="115000"/>
              </a:lnSpc>
              <a:spcBef>
                <a:spcPts val="0"/>
              </a:spcBef>
              <a:spcAft>
                <a:spcPts val="1000"/>
              </a:spcAft>
            </a:pPr>
            <a:r>
              <a:rPr lang="en-US" dirty="0">
                <a:solidFill>
                  <a:srgbClr val="000000"/>
                </a:solidFill>
                <a:latin typeface="Tahoma"/>
                <a:ea typeface="Calibri"/>
                <a:cs typeface="Tahoma"/>
              </a:rPr>
              <a:t>Take up the White Man's burden--</a:t>
            </a:r>
            <a:r>
              <a:rPr lang="en-US" dirty="0">
                <a:solidFill>
                  <a:srgbClr val="000000"/>
                </a:solidFill>
                <a:latin typeface="Tahoma"/>
                <a:ea typeface="Calibri"/>
                <a:cs typeface="Times New Roman"/>
              </a:rPr>
              <a:t/>
            </a:r>
            <a:br>
              <a:rPr lang="en-US" dirty="0">
                <a:solidFill>
                  <a:srgbClr val="000000"/>
                </a:solidFill>
                <a:latin typeface="Tahoma"/>
                <a:ea typeface="Calibri"/>
                <a:cs typeface="Times New Roman"/>
              </a:rPr>
            </a:br>
            <a:r>
              <a:rPr lang="en-US" dirty="0">
                <a:solidFill>
                  <a:srgbClr val="000000"/>
                </a:solidFill>
                <a:latin typeface="Tahoma"/>
                <a:ea typeface="Calibri"/>
                <a:cs typeface="Tahoma"/>
              </a:rPr>
              <a:t>Send forth the best ye breed--</a:t>
            </a:r>
            <a:r>
              <a:rPr lang="en-US" dirty="0">
                <a:solidFill>
                  <a:srgbClr val="000000"/>
                </a:solidFill>
                <a:latin typeface="Tahoma"/>
                <a:ea typeface="Calibri"/>
                <a:cs typeface="Times New Roman"/>
              </a:rPr>
              <a:t/>
            </a:r>
            <a:br>
              <a:rPr lang="en-US" dirty="0">
                <a:solidFill>
                  <a:srgbClr val="000000"/>
                </a:solidFill>
                <a:latin typeface="Tahoma"/>
                <a:ea typeface="Calibri"/>
                <a:cs typeface="Times New Roman"/>
              </a:rPr>
            </a:br>
            <a:r>
              <a:rPr lang="en-US" dirty="0">
                <a:solidFill>
                  <a:srgbClr val="000000"/>
                </a:solidFill>
                <a:latin typeface="Tahoma"/>
                <a:ea typeface="Calibri"/>
                <a:cs typeface="Tahoma"/>
              </a:rPr>
              <a:t>Go bind your sons to exile</a:t>
            </a:r>
            <a:r>
              <a:rPr lang="en-US" dirty="0">
                <a:solidFill>
                  <a:srgbClr val="000000"/>
                </a:solidFill>
                <a:latin typeface="Tahoma"/>
                <a:ea typeface="Calibri"/>
                <a:cs typeface="Times New Roman"/>
              </a:rPr>
              <a:t/>
            </a:r>
            <a:br>
              <a:rPr lang="en-US" dirty="0">
                <a:solidFill>
                  <a:srgbClr val="000000"/>
                </a:solidFill>
                <a:latin typeface="Tahoma"/>
                <a:ea typeface="Calibri"/>
                <a:cs typeface="Times New Roman"/>
              </a:rPr>
            </a:br>
            <a:r>
              <a:rPr lang="en-US" dirty="0">
                <a:solidFill>
                  <a:srgbClr val="000000"/>
                </a:solidFill>
                <a:latin typeface="Tahoma"/>
                <a:ea typeface="Calibri"/>
                <a:cs typeface="Tahoma"/>
              </a:rPr>
              <a:t>To serve your captives' need;</a:t>
            </a:r>
            <a:r>
              <a:rPr lang="en-US" dirty="0">
                <a:solidFill>
                  <a:srgbClr val="000000"/>
                </a:solidFill>
                <a:latin typeface="Tahoma"/>
                <a:ea typeface="Calibri"/>
                <a:cs typeface="Times New Roman"/>
              </a:rPr>
              <a:t/>
            </a:r>
            <a:br>
              <a:rPr lang="en-US" dirty="0">
                <a:solidFill>
                  <a:srgbClr val="000000"/>
                </a:solidFill>
                <a:latin typeface="Tahoma"/>
                <a:ea typeface="Calibri"/>
                <a:cs typeface="Times New Roman"/>
              </a:rPr>
            </a:br>
            <a:r>
              <a:rPr lang="en-US" dirty="0">
                <a:solidFill>
                  <a:srgbClr val="000000"/>
                </a:solidFill>
                <a:latin typeface="Tahoma"/>
                <a:ea typeface="Calibri"/>
                <a:cs typeface="Tahoma"/>
              </a:rPr>
              <a:t>To wait in heavy harness,</a:t>
            </a:r>
            <a:r>
              <a:rPr lang="en-US" dirty="0">
                <a:solidFill>
                  <a:srgbClr val="000000"/>
                </a:solidFill>
                <a:latin typeface="Tahoma"/>
                <a:ea typeface="Calibri"/>
                <a:cs typeface="Times New Roman"/>
              </a:rPr>
              <a:t/>
            </a:r>
            <a:br>
              <a:rPr lang="en-US" dirty="0">
                <a:solidFill>
                  <a:srgbClr val="000000"/>
                </a:solidFill>
                <a:latin typeface="Tahoma"/>
                <a:ea typeface="Calibri"/>
                <a:cs typeface="Times New Roman"/>
              </a:rPr>
            </a:br>
            <a:r>
              <a:rPr lang="en-US" dirty="0">
                <a:solidFill>
                  <a:srgbClr val="000000"/>
                </a:solidFill>
                <a:latin typeface="Tahoma"/>
                <a:ea typeface="Calibri"/>
                <a:cs typeface="Tahoma"/>
              </a:rPr>
              <a:t>On fluttered folk and wild--</a:t>
            </a:r>
            <a:r>
              <a:rPr lang="en-US" dirty="0">
                <a:solidFill>
                  <a:srgbClr val="000000"/>
                </a:solidFill>
                <a:latin typeface="Tahoma"/>
                <a:ea typeface="Calibri"/>
                <a:cs typeface="Times New Roman"/>
              </a:rPr>
              <a:t/>
            </a:r>
            <a:br>
              <a:rPr lang="en-US" dirty="0">
                <a:solidFill>
                  <a:srgbClr val="000000"/>
                </a:solidFill>
                <a:latin typeface="Tahoma"/>
                <a:ea typeface="Calibri"/>
                <a:cs typeface="Times New Roman"/>
              </a:rPr>
            </a:br>
            <a:r>
              <a:rPr lang="en-US" dirty="0">
                <a:solidFill>
                  <a:srgbClr val="000000"/>
                </a:solidFill>
                <a:latin typeface="Tahoma"/>
                <a:ea typeface="Calibri"/>
                <a:cs typeface="Tahoma"/>
              </a:rPr>
              <a:t>Your new-caught, sullen peoples,</a:t>
            </a:r>
            <a:r>
              <a:rPr lang="en-US" dirty="0">
                <a:solidFill>
                  <a:srgbClr val="000000"/>
                </a:solidFill>
                <a:latin typeface="Tahoma"/>
                <a:ea typeface="Calibri"/>
                <a:cs typeface="Times New Roman"/>
              </a:rPr>
              <a:t/>
            </a:r>
            <a:br>
              <a:rPr lang="en-US" dirty="0">
                <a:solidFill>
                  <a:srgbClr val="000000"/>
                </a:solidFill>
                <a:latin typeface="Tahoma"/>
                <a:ea typeface="Calibri"/>
                <a:cs typeface="Times New Roman"/>
              </a:rPr>
            </a:br>
            <a:r>
              <a:rPr lang="en-US" dirty="0">
                <a:solidFill>
                  <a:srgbClr val="000000"/>
                </a:solidFill>
                <a:latin typeface="Tahoma"/>
                <a:ea typeface="Calibri"/>
                <a:cs typeface="Tahoma"/>
              </a:rPr>
              <a:t>Half-devil and half-child.</a:t>
            </a:r>
            <a:endParaRPr lang="en-US" sz="1200" dirty="0">
              <a:ea typeface="Calibri"/>
              <a:cs typeface="Times New Roman"/>
            </a:endParaRPr>
          </a:p>
          <a:p>
            <a:pPr marL="0" indent="0">
              <a:buNone/>
            </a:pPr>
            <a:endParaRPr lang="en-US" dirty="0"/>
          </a:p>
        </p:txBody>
      </p:sp>
    </p:spTree>
    <p:extLst>
      <p:ext uri="{BB962C8B-B14F-4D97-AF65-F5344CB8AC3E}">
        <p14:creationId xmlns:p14="http://schemas.microsoft.com/office/powerpoint/2010/main" val="3051895529"/>
      </p:ext>
    </p:extLst>
  </p:cSld>
  <p:clrMapOvr>
    <a:masterClrMapping/>
  </p:clrMapOvr>
  <p:transition spd="slow">
    <p:pull/>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endParaRPr lang="en-US" dirty="0"/>
          </a:p>
        </p:txBody>
      </p:sp>
      <p:sp>
        <p:nvSpPr>
          <p:cNvPr id="3" name="Content Placeholder 2"/>
          <p:cNvSpPr>
            <a:spLocks noGrp="1"/>
          </p:cNvSpPr>
          <p:nvPr>
            <p:ph sz="half" idx="1"/>
          </p:nvPr>
        </p:nvSpPr>
        <p:spPr/>
        <p:txBody>
          <a:bodyPr/>
          <a:lstStyle/>
          <a:p>
            <a:r>
              <a:rPr lang="en-US" dirty="0" smtClean="0"/>
              <a:t>Changes </a:t>
            </a:r>
            <a:r>
              <a:rPr lang="en-US" dirty="0" smtClean="0"/>
              <a:t>in </a:t>
            </a:r>
            <a:r>
              <a:rPr lang="en-US" dirty="0" smtClean="0"/>
              <a:t>India:</a:t>
            </a:r>
          </a:p>
          <a:p>
            <a:pPr lvl="1"/>
            <a:r>
              <a:rPr lang="en-US" dirty="0" smtClean="0"/>
              <a:t>Language: taught English </a:t>
            </a:r>
          </a:p>
          <a:p>
            <a:pPr lvl="1"/>
            <a:r>
              <a:rPr lang="en-US" dirty="0" smtClean="0"/>
              <a:t>Laws</a:t>
            </a:r>
            <a:r>
              <a:rPr lang="en-US" dirty="0" smtClean="0"/>
              <a:t>: implemented western laws and banned traditional Hindu laws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990600"/>
            <a:ext cx="3429000" cy="5643154"/>
          </a:xfrm>
        </p:spPr>
      </p:pic>
    </p:spTree>
    <p:extLst>
      <p:ext uri="{BB962C8B-B14F-4D97-AF65-F5344CB8AC3E}">
        <p14:creationId xmlns:p14="http://schemas.microsoft.com/office/powerpoint/2010/main" val="1289976528"/>
      </p:ext>
    </p:extLst>
  </p:cSld>
  <p:clrMapOvr>
    <a:masterClrMapping/>
  </p:clrMapOvr>
  <p:transition spd="slow">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Sepoy</a:t>
            </a:r>
            <a:r>
              <a:rPr lang="en-US" dirty="0" smtClean="0"/>
              <a:t> Mutiny </a:t>
            </a:r>
            <a:endParaRPr lang="en-US" dirty="0"/>
          </a:p>
        </p:txBody>
      </p:sp>
      <p:sp>
        <p:nvSpPr>
          <p:cNvPr id="3" name="Content Placeholder 2"/>
          <p:cNvSpPr>
            <a:spLocks noGrp="1"/>
          </p:cNvSpPr>
          <p:nvPr>
            <p:ph sz="half" idx="1"/>
          </p:nvPr>
        </p:nvSpPr>
        <p:spPr/>
        <p:txBody>
          <a:bodyPr/>
          <a:lstStyle/>
          <a:p>
            <a:r>
              <a:rPr lang="en-US" dirty="0" smtClean="0"/>
              <a:t>Indian soldiers were forced to bite off the end of ammunition cartridges that were greased with meat fat.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600200"/>
            <a:ext cx="4800600" cy="5029200"/>
          </a:xfrm>
        </p:spPr>
      </p:pic>
    </p:spTree>
    <p:extLst>
      <p:ext uri="{BB962C8B-B14F-4D97-AF65-F5344CB8AC3E}">
        <p14:creationId xmlns:p14="http://schemas.microsoft.com/office/powerpoint/2010/main" val="844492373"/>
      </p:ext>
    </p:extLst>
  </p:cSld>
  <p:clrMapOvr>
    <a:masterClrMapping/>
  </p:clrMapOvr>
  <p:transition spd="slow">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Raj</a:t>
            </a:r>
            <a:endParaRPr lang="en-US" dirty="0"/>
          </a:p>
        </p:txBody>
      </p:sp>
      <p:sp>
        <p:nvSpPr>
          <p:cNvPr id="3" name="Content Placeholder 2"/>
          <p:cNvSpPr>
            <a:spLocks noGrp="1"/>
          </p:cNvSpPr>
          <p:nvPr>
            <p:ph sz="half" idx="1"/>
          </p:nvPr>
        </p:nvSpPr>
        <p:spPr/>
        <p:txBody>
          <a:bodyPr/>
          <a:lstStyle/>
          <a:p>
            <a:r>
              <a:rPr lang="en-US" dirty="0" smtClean="0"/>
              <a:t>The era of British rule in India. </a:t>
            </a:r>
          </a:p>
          <a:p>
            <a:pPr marL="0" indent="0">
              <a:buNone/>
            </a:pPr>
            <a:endParaRPr lang="en-US" dirty="0"/>
          </a:p>
          <a:p>
            <a:r>
              <a:rPr lang="en-US" dirty="0" smtClean="0"/>
              <a:t>Indians had </a:t>
            </a:r>
            <a:r>
              <a:rPr lang="en-US" dirty="0" smtClean="0"/>
              <a:t>no </a:t>
            </a:r>
            <a:r>
              <a:rPr lang="en-US" dirty="0" smtClean="0"/>
              <a:t>say in their government. </a:t>
            </a:r>
          </a:p>
          <a:p>
            <a:pPr marL="0" indent="0">
              <a:buNone/>
            </a:pPr>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76400"/>
            <a:ext cx="4495800" cy="4648200"/>
          </a:xfrm>
        </p:spPr>
      </p:pic>
    </p:spTree>
    <p:extLst>
      <p:ext uri="{BB962C8B-B14F-4D97-AF65-F5344CB8AC3E}">
        <p14:creationId xmlns:p14="http://schemas.microsoft.com/office/powerpoint/2010/main" val="2872289122"/>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that happened during the British rule:</a:t>
            </a:r>
            <a:endParaRPr lang="en-US" dirty="0"/>
          </a:p>
        </p:txBody>
      </p:sp>
      <p:sp>
        <p:nvSpPr>
          <p:cNvPr id="3" name="Content Placeholder 2"/>
          <p:cNvSpPr>
            <a:spLocks noGrp="1"/>
          </p:cNvSpPr>
          <p:nvPr>
            <p:ph sz="half" idx="1"/>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2400" y="1524000"/>
            <a:ext cx="4343400" cy="51054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524000"/>
            <a:ext cx="4495800" cy="5181600"/>
          </a:xfrm>
          <a:prstGeom prst="rect">
            <a:avLst/>
          </a:prstGeom>
        </p:spPr>
      </p:pic>
    </p:spTree>
    <p:extLst>
      <p:ext uri="{BB962C8B-B14F-4D97-AF65-F5344CB8AC3E}">
        <p14:creationId xmlns:p14="http://schemas.microsoft.com/office/powerpoint/2010/main" val="2968117242"/>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that happened during the British Rule:</a:t>
            </a:r>
            <a:endParaRPr lang="en-US" dirty="0"/>
          </a:p>
        </p:txBody>
      </p:sp>
      <p:sp>
        <p:nvSpPr>
          <p:cNvPr id="3" name="Content Placeholder 2"/>
          <p:cNvSpPr>
            <a:spLocks noGrp="1"/>
          </p:cNvSpPr>
          <p:nvPr>
            <p:ph sz="half" idx="1"/>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3600" y="1447800"/>
            <a:ext cx="4535067" cy="5029200"/>
          </a:xfrm>
        </p:spPr>
      </p:pic>
    </p:spTree>
    <p:extLst>
      <p:ext uri="{BB962C8B-B14F-4D97-AF65-F5344CB8AC3E}">
        <p14:creationId xmlns:p14="http://schemas.microsoft.com/office/powerpoint/2010/main" val="967752353"/>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that happened during the British rule:</a:t>
            </a:r>
            <a:endParaRPr lang="en-US" dirty="0"/>
          </a:p>
        </p:txBody>
      </p:sp>
      <p:sp>
        <p:nvSpPr>
          <p:cNvPr id="3" name="Content Placeholder 2"/>
          <p:cNvSpPr>
            <a:spLocks noGrp="1"/>
          </p:cNvSpPr>
          <p:nvPr>
            <p:ph sz="half" idx="1"/>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57400" y="1600200"/>
            <a:ext cx="4842510" cy="5029200"/>
          </a:xfrm>
        </p:spPr>
      </p:pic>
    </p:spTree>
    <p:extLst>
      <p:ext uri="{BB962C8B-B14F-4D97-AF65-F5344CB8AC3E}">
        <p14:creationId xmlns:p14="http://schemas.microsoft.com/office/powerpoint/2010/main" val="2725256127"/>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Nationalism </a:t>
            </a:r>
            <a:endParaRPr lang="en-US" dirty="0"/>
          </a:p>
        </p:txBody>
      </p:sp>
      <p:sp>
        <p:nvSpPr>
          <p:cNvPr id="3" name="Content Placeholder 2"/>
          <p:cNvSpPr>
            <a:spLocks noGrp="1"/>
          </p:cNvSpPr>
          <p:nvPr>
            <p:ph sz="half" idx="1"/>
          </p:nvPr>
        </p:nvSpPr>
        <p:spPr/>
        <p:txBody>
          <a:bodyPr/>
          <a:lstStyle/>
          <a:p>
            <a:r>
              <a:rPr lang="en-US" dirty="0" smtClean="0"/>
              <a:t>Indian nationalism boycott British made goods- </a:t>
            </a:r>
            <a:r>
              <a:rPr lang="en-US" dirty="0" err="1" smtClean="0"/>
              <a:t>Swadishi</a:t>
            </a:r>
            <a:r>
              <a:rPr lang="en-US" dirty="0" smtClean="0"/>
              <a:t> boycotts</a:t>
            </a:r>
          </a:p>
          <a:p>
            <a:pPr lvl="1"/>
            <a:r>
              <a:rPr lang="en-US" dirty="0" smtClean="0"/>
              <a:t>Burned British cloth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62400" y="1219200"/>
            <a:ext cx="5104188" cy="5105400"/>
          </a:xfrm>
        </p:spPr>
      </p:pic>
    </p:spTree>
    <p:extLst>
      <p:ext uri="{BB962C8B-B14F-4D97-AF65-F5344CB8AC3E}">
        <p14:creationId xmlns:p14="http://schemas.microsoft.com/office/powerpoint/2010/main" val="1517414371"/>
      </p:ext>
    </p:extLst>
  </p:cSld>
  <p:clrMapOvr>
    <a:masterClrMapping/>
  </p:clrMapOvr>
  <p:transition spd="slow">
    <p:pull/>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India and into Africa </a:t>
            </a:r>
            <a:endParaRPr lang="en-US" dirty="0"/>
          </a:p>
        </p:txBody>
      </p:sp>
      <p:sp>
        <p:nvSpPr>
          <p:cNvPr id="4" name="Content Placeholder 3"/>
          <p:cNvSpPr>
            <a:spLocks noGrp="1"/>
          </p:cNvSpPr>
          <p:nvPr>
            <p:ph sz="half" idx="2"/>
          </p:nvPr>
        </p:nvSpPr>
        <p:spPr/>
        <p:txBody>
          <a:bodyPr/>
          <a:lstStyle/>
          <a:p>
            <a:endParaRPr lang="en-US"/>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2492240"/>
      </p:ext>
    </p:extLst>
  </p:cSld>
  <p:clrMapOvr>
    <a:masterClrMapping/>
  </p:clrMapOvr>
  <p:transition spd="slow">
    <p:pull/>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 for Africa</a:t>
            </a:r>
            <a:endParaRPr lang="en-US" dirty="0"/>
          </a:p>
        </p:txBody>
      </p:sp>
      <p:sp>
        <p:nvSpPr>
          <p:cNvPr id="3" name="Content Placeholder 2"/>
          <p:cNvSpPr>
            <a:spLocks noGrp="1"/>
          </p:cNvSpPr>
          <p:nvPr>
            <p:ph sz="half" idx="1"/>
          </p:nvPr>
        </p:nvSpPr>
        <p:spPr/>
        <p:txBody>
          <a:bodyPr/>
          <a:lstStyle/>
          <a:p>
            <a:r>
              <a:rPr lang="en-US" dirty="0" smtClean="0"/>
              <a:t>Initially Europeans interest in Africa was for the slave trade. </a:t>
            </a:r>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250712"/>
            <a:ext cx="4343400" cy="5619274"/>
          </a:xfrm>
        </p:spPr>
      </p:pic>
    </p:spTree>
    <p:extLst>
      <p:ext uri="{BB962C8B-B14F-4D97-AF65-F5344CB8AC3E}">
        <p14:creationId xmlns:p14="http://schemas.microsoft.com/office/powerpoint/2010/main" val="1078600249"/>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slow">
    <p:pull/>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Interests </a:t>
            </a:r>
            <a:endParaRPr lang="en-US" dirty="0"/>
          </a:p>
        </p:txBody>
      </p:sp>
      <p:sp>
        <p:nvSpPr>
          <p:cNvPr id="3" name="Content Placeholder 2"/>
          <p:cNvSpPr>
            <a:spLocks noGrp="1"/>
          </p:cNvSpPr>
          <p:nvPr>
            <p:ph sz="half" idx="1"/>
          </p:nvPr>
        </p:nvSpPr>
        <p:spPr/>
        <p:txBody>
          <a:bodyPr/>
          <a:lstStyle/>
          <a:p>
            <a:r>
              <a:rPr lang="en-US" dirty="0" smtClean="0"/>
              <a:t>As a result of the Industrial Revolution, entrepreneurs needed raw materials.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1371600"/>
            <a:ext cx="4648200" cy="4724400"/>
          </a:xfrm>
        </p:spPr>
      </p:pic>
    </p:spTree>
    <p:extLst>
      <p:ext uri="{BB962C8B-B14F-4D97-AF65-F5344CB8AC3E}">
        <p14:creationId xmlns:p14="http://schemas.microsoft.com/office/powerpoint/2010/main" val="3304620630"/>
      </p:ext>
    </p:extLst>
  </p:cSld>
  <p:clrMapOvr>
    <a:masterClrMapping/>
  </p:clrMapOvr>
  <p:transition spd="slow">
    <p:pull/>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Interest</a:t>
            </a:r>
            <a:endParaRPr lang="en-US" dirty="0"/>
          </a:p>
        </p:txBody>
      </p:sp>
      <p:sp>
        <p:nvSpPr>
          <p:cNvPr id="3" name="Content Placeholder 2"/>
          <p:cNvSpPr>
            <a:spLocks noGrp="1"/>
          </p:cNvSpPr>
          <p:nvPr>
            <p:ph sz="half" idx="1"/>
          </p:nvPr>
        </p:nvSpPr>
        <p:spPr/>
        <p:txBody>
          <a:bodyPr/>
          <a:lstStyle/>
          <a:p>
            <a:r>
              <a:rPr lang="en-US" dirty="0" smtClean="0"/>
              <a:t>European nations believed that controlling the colonies gave them power and respect. </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199" y="1600200"/>
            <a:ext cx="4278465" cy="4953000"/>
          </a:xfrm>
        </p:spPr>
      </p:pic>
    </p:spTree>
    <p:extLst>
      <p:ext uri="{BB962C8B-B14F-4D97-AF65-F5344CB8AC3E}">
        <p14:creationId xmlns:p14="http://schemas.microsoft.com/office/powerpoint/2010/main" val="2328957817"/>
      </p:ext>
    </p:extLst>
  </p:cSld>
  <p:clrMapOvr>
    <a:masterClrMapping/>
  </p:clrMapOvr>
  <p:transition spd="slow">
    <p:pull/>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Motives</a:t>
            </a:r>
            <a:endParaRPr lang="en-US" dirty="0"/>
          </a:p>
        </p:txBody>
      </p:sp>
      <p:sp>
        <p:nvSpPr>
          <p:cNvPr id="3" name="Content Placeholder 2"/>
          <p:cNvSpPr>
            <a:spLocks noGrp="1"/>
          </p:cNvSpPr>
          <p:nvPr>
            <p:ph sz="half" idx="1"/>
          </p:nvPr>
        </p:nvSpPr>
        <p:spPr/>
        <p:txBody>
          <a:bodyPr/>
          <a:lstStyle/>
          <a:p>
            <a:r>
              <a:rPr lang="en-US" dirty="0" smtClean="0"/>
              <a:t>Spread Christianity </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4000" y="2296054"/>
            <a:ext cx="5991225" cy="456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943054"/>
      </p:ext>
    </p:extLst>
  </p:cSld>
  <p:clrMapOvr>
    <a:masterClrMapping/>
  </p:clrMapOvr>
  <p:transition spd="slow">
    <p:pull/>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European </a:t>
            </a:r>
            <a:r>
              <a:rPr lang="en-US" dirty="0" smtClean="0"/>
              <a:t>Advancement</a:t>
            </a:r>
            <a:endParaRPr lang="en-US" dirty="0"/>
          </a:p>
        </p:txBody>
      </p:sp>
      <p:sp>
        <p:nvSpPr>
          <p:cNvPr id="3" name="Content Placeholder 2"/>
          <p:cNvSpPr>
            <a:spLocks noGrp="1"/>
          </p:cNvSpPr>
          <p:nvPr>
            <p:ph sz="half" idx="1"/>
          </p:nvPr>
        </p:nvSpPr>
        <p:spPr/>
        <p:txBody>
          <a:bodyPr/>
          <a:lstStyle/>
          <a:p>
            <a:r>
              <a:rPr lang="en-US" dirty="0" smtClean="0"/>
              <a:t>Telegraph </a:t>
            </a:r>
            <a:endParaRPr lang="en-US" dirty="0" smtClean="0"/>
          </a:p>
          <a:p>
            <a:r>
              <a:rPr lang="en-US" dirty="0" smtClean="0"/>
              <a:t>Railroads</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037495"/>
            <a:ext cx="4191000" cy="5792796"/>
          </a:xfrm>
        </p:spPr>
      </p:pic>
    </p:spTree>
    <p:extLst>
      <p:ext uri="{BB962C8B-B14F-4D97-AF65-F5344CB8AC3E}">
        <p14:creationId xmlns:p14="http://schemas.microsoft.com/office/powerpoint/2010/main" val="2135240813"/>
      </p:ext>
    </p:extLst>
  </p:cSld>
  <p:clrMapOvr>
    <a:masterClrMapping/>
  </p:clrMapOvr>
  <p:transition spd="slow">
    <p:pull/>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a:t>
            </a:r>
            <a:r>
              <a:rPr lang="en-US" dirty="0" smtClean="0"/>
              <a:t>Advancement</a:t>
            </a:r>
            <a:endParaRPr lang="en-US" dirty="0"/>
          </a:p>
        </p:txBody>
      </p:sp>
      <p:sp>
        <p:nvSpPr>
          <p:cNvPr id="3" name="Content Placeholder 2"/>
          <p:cNvSpPr>
            <a:spLocks noGrp="1"/>
          </p:cNvSpPr>
          <p:nvPr>
            <p:ph sz="half" idx="1"/>
          </p:nvPr>
        </p:nvSpPr>
        <p:spPr/>
        <p:txBody>
          <a:bodyPr/>
          <a:lstStyle/>
          <a:p>
            <a:r>
              <a:rPr lang="en-US" dirty="0" smtClean="0"/>
              <a:t>Suez Canal: </a:t>
            </a:r>
          </a:p>
          <a:p>
            <a:pPr lvl="1"/>
            <a:r>
              <a:rPr lang="en-US" dirty="0" smtClean="0"/>
              <a:t>Linked </a:t>
            </a:r>
            <a:r>
              <a:rPr lang="en-US" dirty="0" smtClean="0"/>
              <a:t>the Mediterranean with the Red Sea to shorten the trip to Europe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8200" y="3657600"/>
            <a:ext cx="2939213" cy="284797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1676400"/>
            <a:ext cx="4638916" cy="4876800"/>
          </a:xfrm>
          <a:prstGeom prst="rect">
            <a:avLst/>
          </a:prstGeom>
        </p:spPr>
      </p:pic>
    </p:spTree>
    <p:extLst>
      <p:ext uri="{BB962C8B-B14F-4D97-AF65-F5344CB8AC3E}">
        <p14:creationId xmlns:p14="http://schemas.microsoft.com/office/powerpoint/2010/main" val="2570514841"/>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a:t>
            </a:r>
            <a:r>
              <a:rPr lang="en-US" dirty="0" smtClean="0"/>
              <a:t>Advancement</a:t>
            </a:r>
            <a:endParaRPr lang="en-US" dirty="0"/>
          </a:p>
        </p:txBody>
      </p:sp>
      <p:sp>
        <p:nvSpPr>
          <p:cNvPr id="3" name="Content Placeholder 2"/>
          <p:cNvSpPr>
            <a:spLocks noGrp="1"/>
          </p:cNvSpPr>
          <p:nvPr>
            <p:ph sz="half" idx="1"/>
          </p:nvPr>
        </p:nvSpPr>
        <p:spPr>
          <a:xfrm>
            <a:off x="457200" y="1600200"/>
            <a:ext cx="3733800" cy="4525963"/>
          </a:xfrm>
        </p:spPr>
        <p:txBody>
          <a:bodyPr/>
          <a:lstStyle/>
          <a:p>
            <a:r>
              <a:rPr lang="en-US" dirty="0" smtClean="0"/>
              <a:t>Berlin Conference:</a:t>
            </a:r>
          </a:p>
          <a:p>
            <a:pPr lvl="1"/>
            <a:r>
              <a:rPr lang="en-US" dirty="0" smtClean="0"/>
              <a:t>When </a:t>
            </a:r>
            <a:r>
              <a:rPr lang="en-US" dirty="0" smtClean="0"/>
              <a:t>European nations claimed territory in Africa they had to notify the other nations, to prevent conflict between nations.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14800" y="1676400"/>
            <a:ext cx="5029200" cy="4191000"/>
          </a:xfrm>
        </p:spPr>
      </p:pic>
    </p:spTree>
    <p:extLst>
      <p:ext uri="{BB962C8B-B14F-4D97-AF65-F5344CB8AC3E}">
        <p14:creationId xmlns:p14="http://schemas.microsoft.com/office/powerpoint/2010/main" val="1135678902"/>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African Resistance: Boer War</a:t>
            </a:r>
            <a:endParaRPr lang="en-US" dirty="0"/>
          </a:p>
        </p:txBody>
      </p:sp>
      <p:sp>
        <p:nvSpPr>
          <p:cNvPr id="3" name="Content Placeholder 2"/>
          <p:cNvSpPr>
            <a:spLocks noGrp="1"/>
          </p:cNvSpPr>
          <p:nvPr>
            <p:ph sz="half" idx="1"/>
          </p:nvPr>
        </p:nvSpPr>
        <p:spPr>
          <a:xfrm>
            <a:off x="457200" y="990600"/>
            <a:ext cx="4038600" cy="5135563"/>
          </a:xfrm>
        </p:spPr>
        <p:txBody>
          <a:bodyPr/>
          <a:lstStyle/>
          <a:p>
            <a:r>
              <a:rPr lang="en-US" dirty="0" smtClean="0"/>
              <a:t>British conflict with Dutch settlers, called Boers. </a:t>
            </a:r>
            <a:endParaRPr lang="en-US" dirty="0" smtClean="0"/>
          </a:p>
          <a:p>
            <a:pPr marL="0" indent="0">
              <a:buNone/>
            </a:pPr>
            <a:endParaRPr lang="en-US" dirty="0" smtClean="0"/>
          </a:p>
          <a:p>
            <a:r>
              <a:rPr lang="en-US" dirty="0" smtClean="0"/>
              <a:t>War broke out and the British won by destroying the Boer farms and imprisoning women and children.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75835" y="1524000"/>
            <a:ext cx="4287165" cy="4575724"/>
          </a:xfrm>
        </p:spPr>
      </p:pic>
    </p:spTree>
    <p:extLst>
      <p:ext uri="{BB962C8B-B14F-4D97-AF65-F5344CB8AC3E}">
        <p14:creationId xmlns:p14="http://schemas.microsoft.com/office/powerpoint/2010/main" val="1700353192"/>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r>
              <a:rPr lang="en-US" dirty="0">
                <a:hlinkClick r:id="rId2"/>
              </a:rPr>
              <a:t>https://</a:t>
            </a:r>
            <a:r>
              <a:rPr lang="en-US" dirty="0" smtClean="0">
                <a:hlinkClick r:id="rId2"/>
              </a:rPr>
              <a:t>www.youtube.com/watch?v=E9wO-NoP7h4</a:t>
            </a:r>
            <a:r>
              <a:rPr lang="en-US" dirty="0" smtClean="0"/>
              <a:t> </a:t>
            </a:r>
            <a:endParaRPr lang="en-US" dirty="0"/>
          </a:p>
        </p:txBody>
      </p:sp>
    </p:spTree>
    <p:extLst>
      <p:ext uri="{BB962C8B-B14F-4D97-AF65-F5344CB8AC3E}">
        <p14:creationId xmlns:p14="http://schemas.microsoft.com/office/powerpoint/2010/main" val="3374648871"/>
      </p:ext>
    </p:extLst>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t>Map Activity- Please tape map in notes  </a:t>
            </a:r>
            <a:endParaRPr lang="en-US"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272416"/>
            <a:ext cx="4343400" cy="5613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4191000" cy="537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87333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Giuseppe </a:t>
            </a:r>
            <a:r>
              <a:rPr lang="en-US" dirty="0"/>
              <a:t>Mazzini</a:t>
            </a:r>
            <a:br>
              <a:rPr lang="en-US" dirty="0"/>
            </a:br>
            <a:endParaRPr lang="en-US" dirty="0"/>
          </a:p>
        </p:txBody>
      </p:sp>
      <p:sp>
        <p:nvSpPr>
          <p:cNvPr id="3" name="Content Placeholder 2"/>
          <p:cNvSpPr>
            <a:spLocks noGrp="1"/>
          </p:cNvSpPr>
          <p:nvPr>
            <p:ph sz="half" idx="1"/>
          </p:nvPr>
        </p:nvSpPr>
        <p:spPr/>
        <p:txBody>
          <a:bodyPr/>
          <a:lstStyle/>
          <a:p>
            <a:pPr marL="0" indent="0">
              <a:buNone/>
            </a:pPr>
            <a:endParaRPr lang="en-US" dirty="0"/>
          </a:p>
          <a:p>
            <a:r>
              <a:rPr lang="en-US" dirty="0" smtClean="0"/>
              <a:t>Created group called Young Italy to fight for the cause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752599"/>
            <a:ext cx="4190999" cy="4467563"/>
          </a:xfrm>
        </p:spPr>
      </p:pic>
      <p:pic>
        <p:nvPicPr>
          <p:cNvPr id="4" name="Picture 3"/>
          <p:cNvPicPr>
            <a:picLocks noChangeAspect="1"/>
          </p:cNvPicPr>
          <p:nvPr/>
        </p:nvPicPr>
        <p:blipFill>
          <a:blip r:embed="rId3"/>
          <a:srcRect/>
          <a:stretch>
            <a:fillRect/>
          </a:stretch>
        </p:blipFill>
        <p:spPr bwMode="auto">
          <a:xfrm>
            <a:off x="838199" y="228600"/>
            <a:ext cx="1717675" cy="1143000"/>
          </a:xfrm>
          <a:prstGeom prst="rect">
            <a:avLst/>
          </a:prstGeom>
          <a:noFill/>
          <a:ln w="9525">
            <a:noFill/>
            <a:miter lim="800000"/>
            <a:headEnd/>
            <a:tailEnd/>
          </a:ln>
        </p:spPr>
      </p:pic>
      <p:pic>
        <p:nvPicPr>
          <p:cNvPr id="5" name="Picture 3"/>
          <p:cNvPicPr>
            <a:picLocks noChangeAspect="1"/>
          </p:cNvPicPr>
          <p:nvPr/>
        </p:nvPicPr>
        <p:blipFill>
          <a:blip r:embed="rId3"/>
          <a:srcRect/>
          <a:stretch>
            <a:fillRect/>
          </a:stretch>
        </p:blipFill>
        <p:spPr bwMode="auto">
          <a:xfrm>
            <a:off x="6629400" y="228600"/>
            <a:ext cx="1717675" cy="1143000"/>
          </a:xfrm>
          <a:prstGeom prst="rect">
            <a:avLst/>
          </a:prstGeom>
          <a:noFill/>
          <a:ln w="9525">
            <a:noFill/>
            <a:miter lim="800000"/>
            <a:headEnd/>
            <a:tailEnd/>
          </a:ln>
        </p:spPr>
      </p:pic>
    </p:spTree>
    <p:extLst>
      <p:ext uri="{BB962C8B-B14F-4D97-AF65-F5344CB8AC3E}">
        <p14:creationId xmlns:p14="http://schemas.microsoft.com/office/powerpoint/2010/main" val="4227626150"/>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Camillio</a:t>
            </a:r>
            <a:r>
              <a:rPr lang="en-US" dirty="0" smtClean="0"/>
              <a:t> di Cavour</a:t>
            </a:r>
            <a:endParaRPr lang="en-US" dirty="0"/>
          </a:p>
        </p:txBody>
      </p:sp>
      <p:sp>
        <p:nvSpPr>
          <p:cNvPr id="3" name="Content Placeholder 2"/>
          <p:cNvSpPr>
            <a:spLocks noGrp="1"/>
          </p:cNvSpPr>
          <p:nvPr>
            <p:ph sz="half" idx="1"/>
          </p:nvPr>
        </p:nvSpPr>
        <p:spPr/>
        <p:txBody>
          <a:bodyPr/>
          <a:lstStyle/>
          <a:p>
            <a:r>
              <a:rPr lang="en-US" dirty="0" smtClean="0"/>
              <a:t>Founded the nationalists newspaper </a:t>
            </a:r>
            <a:endParaRPr lang="en-US" dirty="0"/>
          </a:p>
          <a:p>
            <a:endParaRPr lang="en-US" dirty="0" smtClean="0"/>
          </a:p>
          <a:p>
            <a:r>
              <a:rPr lang="en-US" dirty="0" smtClean="0"/>
              <a:t>Prime Minister </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5045" y="1676400"/>
            <a:ext cx="3837955" cy="4816634"/>
          </a:xfrm>
        </p:spPr>
      </p:pic>
      <p:pic>
        <p:nvPicPr>
          <p:cNvPr id="5" name="Picture 4"/>
          <p:cNvPicPr>
            <a:picLocks noChangeAspect="1"/>
          </p:cNvPicPr>
          <p:nvPr/>
        </p:nvPicPr>
        <p:blipFill>
          <a:blip r:embed="rId3"/>
          <a:srcRect/>
          <a:stretch>
            <a:fillRect/>
          </a:stretch>
        </p:blipFill>
        <p:spPr bwMode="auto">
          <a:xfrm>
            <a:off x="228600" y="228600"/>
            <a:ext cx="1717675" cy="1143000"/>
          </a:xfrm>
          <a:prstGeom prst="rect">
            <a:avLst/>
          </a:prstGeom>
          <a:noFill/>
          <a:ln w="9525">
            <a:noFill/>
            <a:miter lim="800000"/>
            <a:headEnd/>
            <a:tailEnd/>
          </a:ln>
        </p:spPr>
      </p:pic>
      <p:pic>
        <p:nvPicPr>
          <p:cNvPr id="6" name="Picture 5"/>
          <p:cNvPicPr>
            <a:picLocks noChangeAspect="1"/>
          </p:cNvPicPr>
          <p:nvPr/>
        </p:nvPicPr>
        <p:blipFill>
          <a:blip r:embed="rId3"/>
          <a:srcRect/>
          <a:stretch>
            <a:fillRect/>
          </a:stretch>
        </p:blipFill>
        <p:spPr bwMode="auto">
          <a:xfrm>
            <a:off x="7162800" y="228600"/>
            <a:ext cx="1717675" cy="1143000"/>
          </a:xfrm>
          <a:prstGeom prst="rect">
            <a:avLst/>
          </a:prstGeom>
          <a:noFill/>
          <a:ln w="9525">
            <a:noFill/>
            <a:miter lim="800000"/>
            <a:headEnd/>
            <a:tailEnd/>
          </a:ln>
        </p:spPr>
      </p:pic>
    </p:spTree>
    <p:extLst>
      <p:ext uri="{BB962C8B-B14F-4D97-AF65-F5344CB8AC3E}">
        <p14:creationId xmlns:p14="http://schemas.microsoft.com/office/powerpoint/2010/main" val="698239390"/>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5348</TotalTime>
  <Words>1382</Words>
  <Application>Microsoft Office PowerPoint</Application>
  <PresentationFormat>On-screen Show (4:3)</PresentationFormat>
  <Paragraphs>206</Paragraphs>
  <Slides>78</Slides>
  <Notes>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Bell Ringer </vt:lpstr>
      <vt:lpstr>Bell Ringer </vt:lpstr>
      <vt:lpstr>Nationalism </vt:lpstr>
      <vt:lpstr>Bell Ringer </vt:lpstr>
      <vt:lpstr>Nationalism for America</vt:lpstr>
      <vt:lpstr>PowerPoint Presentation</vt:lpstr>
      <vt:lpstr>PowerPoint Presentation</vt:lpstr>
      <vt:lpstr> Giuseppe Mazzini </vt:lpstr>
      <vt:lpstr>Camillio di Cavour</vt:lpstr>
      <vt:lpstr>Guiseppe Garibaldis</vt:lpstr>
      <vt:lpstr>Italy </vt:lpstr>
      <vt:lpstr>Changes in Italy after unification:</vt:lpstr>
      <vt:lpstr>Changes in Italy after Unification:</vt:lpstr>
      <vt:lpstr>Changes in Italy after unification:</vt:lpstr>
      <vt:lpstr>Reforms </vt:lpstr>
      <vt:lpstr>Reforms </vt:lpstr>
      <vt:lpstr>Reforms </vt:lpstr>
      <vt:lpstr>Reforms </vt:lpstr>
      <vt:lpstr>Reforms</vt:lpstr>
      <vt:lpstr>Video Clip: </vt:lpstr>
      <vt:lpstr>German Unification </vt:lpstr>
      <vt:lpstr>Germany </vt:lpstr>
      <vt:lpstr>Germany </vt:lpstr>
      <vt:lpstr>PowerPoint Presentation</vt:lpstr>
      <vt:lpstr>Changes in Germany after unification: </vt:lpstr>
      <vt:lpstr>Changes in Germany after unification:</vt:lpstr>
      <vt:lpstr>Changes in Germany after unification:</vt:lpstr>
      <vt:lpstr>Changes in Germany after unification:</vt:lpstr>
      <vt:lpstr>Changes in Germany after unification:</vt:lpstr>
      <vt:lpstr>Video Clip: </vt:lpstr>
      <vt:lpstr>Bell Ringer </vt:lpstr>
      <vt:lpstr>Events leading to the revolution:</vt:lpstr>
      <vt:lpstr>Events leading to the revolution:</vt:lpstr>
      <vt:lpstr>Decembrists Revolt </vt:lpstr>
      <vt:lpstr>Reforms of Alexander II</vt:lpstr>
      <vt:lpstr>Reforms of Alexander II</vt:lpstr>
      <vt:lpstr>Reforms of Alexander II</vt:lpstr>
      <vt:lpstr>Reforms of Alexander II</vt:lpstr>
      <vt:lpstr>Unrest under Czar Alexander III</vt:lpstr>
      <vt:lpstr>Reforms under Nicholas II </vt:lpstr>
      <vt:lpstr>Russia</vt:lpstr>
      <vt:lpstr>Russia and WWI (complete these notes on back)</vt:lpstr>
      <vt:lpstr>PowerPoint Presentation</vt:lpstr>
      <vt:lpstr>PowerPoint Presentation</vt:lpstr>
      <vt:lpstr>PowerPoint Presentation</vt:lpstr>
      <vt:lpstr>The Soviet Union- Union of Soviet Socialist Republics </vt:lpstr>
      <vt:lpstr>“Peace, Land and Bread!” </vt:lpstr>
      <vt:lpstr>Mini Activity- Open book to page 793</vt:lpstr>
      <vt:lpstr>PowerPoint Presentation</vt:lpstr>
      <vt:lpstr>PowerPoint Presentation</vt:lpstr>
      <vt:lpstr>PowerPoint Presentation</vt:lpstr>
      <vt:lpstr>PowerPoint Presentation</vt:lpstr>
      <vt:lpstr>Start Up </vt:lpstr>
      <vt:lpstr>Imperialism </vt:lpstr>
      <vt:lpstr>Reasons for Imperialism </vt:lpstr>
      <vt:lpstr>Reasons for Imperialism </vt:lpstr>
      <vt:lpstr>Reasons for Imperialism </vt:lpstr>
      <vt:lpstr>Reasons for Imperialism </vt:lpstr>
      <vt:lpstr>Reasons for Imperialism </vt:lpstr>
      <vt:lpstr>PowerPoint Presentation</vt:lpstr>
      <vt:lpstr>PowerPoint Presentation</vt:lpstr>
      <vt:lpstr>Sepoy Mutiny </vt:lpstr>
      <vt:lpstr>Raj</vt:lpstr>
      <vt:lpstr>Events that happened during the British rule:</vt:lpstr>
      <vt:lpstr>Events that happened during the British Rule:</vt:lpstr>
      <vt:lpstr>Events that happened during the British rule:</vt:lpstr>
      <vt:lpstr>Indian Nationalism </vt:lpstr>
      <vt:lpstr>Out of India and into Africa </vt:lpstr>
      <vt:lpstr>Scramble for Africa</vt:lpstr>
      <vt:lpstr>Economic Interests </vt:lpstr>
      <vt:lpstr>Political Interest</vt:lpstr>
      <vt:lpstr>Cultural Motives</vt:lpstr>
      <vt:lpstr>European Advancement</vt:lpstr>
      <vt:lpstr>European Advancement</vt:lpstr>
      <vt:lpstr>European Advancement</vt:lpstr>
      <vt:lpstr>African Resistance: Boer War</vt:lpstr>
      <vt:lpstr>PowerPoint Presentation</vt:lpstr>
      <vt:lpstr>Map Activity- Please tape map in notes  </vt:lpstr>
    </vt:vector>
  </TitlesOfParts>
  <Company>East Carolina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dc:title>
  <dc:creator>Administrator</dc:creator>
  <cp:lastModifiedBy>NBHS Staff</cp:lastModifiedBy>
  <cp:revision>70</cp:revision>
  <dcterms:created xsi:type="dcterms:W3CDTF">2013-11-20T18:42:30Z</dcterms:created>
  <dcterms:modified xsi:type="dcterms:W3CDTF">2015-12-02T19:29:07Z</dcterms:modified>
</cp:coreProperties>
</file>